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EA1CB3-DA5F-40F4-9C18-EA8636851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18CB7-ADF0-43BA-9B0E-867105585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ADEB95-B7DA-4CBB-9B1E-D7D2062DE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9EBC8-C138-4011-8E52-5BDEE7F7B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1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3FDC59-B476-4D5C-B423-7A2BFBBC06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FAD9B-1125-4858-864E-9E42E019E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8CFE07-5D3A-4967-B022-859D38B35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BCD40-2D3E-467C-8E39-361D1CFE5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79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FEF81D-BEB0-4798-8326-10DE844CA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780A5-113C-41E9-AAD8-B6A788D65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16B18A-A168-4E6B-941F-7665885BF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53986-875D-440B-8D76-1564C957B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47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5A095A-5231-4CE6-BC19-0E1AE1D5D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EB86DE-9B5A-4906-8A60-15DC7908C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9D30C4-692E-4FAC-A3F0-B888CA496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C0823-03E2-4518-88CC-2675A7BA7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9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DA56C-C3D2-44BE-94B8-D5FFBFDE0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C4A9A2-590C-400D-88FB-D4E5228B20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1E1C6-6EE3-4A2C-AA1C-1966DBED41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994A6-C0F0-4AEB-B3C3-FD464C311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6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1434C3-AB14-4866-9968-1150B6A03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05030-2504-4180-9A5B-73D59064B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6497F-0776-44EE-91B1-2EA3BEA1F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6801B-CC5D-40B0-BE25-6AD9D9F44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5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84B7CB-3A5F-46A0-82AE-1FD606928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2BC908-6B8D-4D12-B955-1B2C39250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550B1C-B702-4526-ADB0-738472CCB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7823-44BF-4553-9701-8A3717A4B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96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F78093-FEAB-4E1C-8A9A-A2003756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9CB6F4-267C-45E9-9FBA-130BC1D50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84A596-C711-44F2-A14A-6E87B68E2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03C98-81FF-45E6-B6FB-2BE16DB66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E9A8C-CDED-4FA0-BDF3-B2A327C676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FA8B6A-AA00-4229-AE1A-57543E127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354EA4-B8CC-4855-A066-A1AE228F6C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FA803-A69A-445D-B197-B8EC096E7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35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0A4A7-3423-44FB-A8FE-63C8E786A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169E0F-5EBF-4B3A-830E-EFA81C141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E625D-ACE2-4885-B48B-5D6FF2D0B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88742-F1A6-4804-AB06-E82B6302C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7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CDF25-9775-44B2-875F-E4299E735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F8B7B0-84BD-464E-AF0A-BC00FDACD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7229A-7057-49CF-B451-7B5789E58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03B9B-41EF-4119-B518-98D8EBCD6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41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566E99-B08C-4111-AE2F-2977BB53E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27FD81-A56C-440D-923E-8CC7EFB46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91E786-DF87-4DE4-BFE9-B42262ADD9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F42A1E-1BC6-453C-AACD-E59EA37B7E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74C5D4-62E5-4C6D-9046-FCA7848D28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B1A94-FBC5-4144-84E6-008F1AA5E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3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DA55AD9-B8AC-4357-878D-209517351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5867400" cy="685800"/>
          </a:xfrm>
        </p:spPr>
        <p:txBody>
          <a:bodyPr/>
          <a:lstStyle/>
          <a:p>
            <a:pPr eaLnBrk="1" hangingPunct="1"/>
            <a:r>
              <a:rPr lang="en-US" altLang="en-US" sz="4000"/>
              <a:t>Haiti (1791)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257E5A-DB99-4C1E-ABF6-5822E9105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33528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775"/>
              </a:spcBef>
              <a:buNone/>
            </a:pPr>
            <a:r>
              <a:rPr lang="en-US" altLang="en-US" sz="2400" b="1" u="sng"/>
              <a:t>Causes:</a:t>
            </a:r>
            <a:r>
              <a:rPr lang="en-US" altLang="en-US" sz="2400"/>
              <a:t> </a:t>
            </a:r>
          </a:p>
          <a:p>
            <a:pPr eaLnBrk="1" hangingPunct="1">
              <a:lnSpc>
                <a:spcPct val="90000"/>
              </a:lnSpc>
              <a:spcBef>
                <a:spcPts val="1775"/>
              </a:spcBef>
            </a:pPr>
            <a:r>
              <a:rPr lang="en-US" altLang="en-US" sz="2000"/>
              <a:t>Slaves dominated the population by more than 10 slaves to 1 white master</a:t>
            </a:r>
          </a:p>
          <a:p>
            <a:pPr eaLnBrk="1" hangingPunct="1">
              <a:lnSpc>
                <a:spcPct val="90000"/>
              </a:lnSpc>
              <a:spcBef>
                <a:spcPts val="1775"/>
              </a:spcBef>
            </a:pPr>
            <a:r>
              <a:rPr lang="en-US" altLang="en-US" sz="2000"/>
              <a:t>Were influenced by other Revolutions around the world (France, US)</a:t>
            </a:r>
          </a:p>
          <a:p>
            <a:pPr eaLnBrk="1" hangingPunct="1">
              <a:lnSpc>
                <a:spcPct val="90000"/>
              </a:lnSpc>
              <a:spcBef>
                <a:spcPts val="1775"/>
              </a:spcBef>
            </a:pPr>
            <a:r>
              <a:rPr lang="en-US" altLang="en-US" sz="2000"/>
              <a:t>A revolt of 100,000 slaves took control of the country</a:t>
            </a:r>
          </a:p>
        </p:txBody>
      </p:sp>
      <p:pic>
        <p:nvPicPr>
          <p:cNvPr id="30724" name="Picture 5" descr="fourthworldart3">
            <a:extLst>
              <a:ext uri="{FF2B5EF4-FFF2-40B4-BE49-F238E27FC236}">
                <a16:creationId xmlns:a16="http://schemas.microsoft.com/office/drawing/2014/main" id="{740BA086-BA20-488C-A450-718E82565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4" y="1752600"/>
            <a:ext cx="494188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8D21003-8E7B-4136-8650-227FDB1A3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Haiti (1791)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068457-57D4-4F31-8A83-C8A75D0C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0"/>
            <a:ext cx="381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r>
              <a:rPr lang="en-US" altLang="en-US" sz="2000" b="1" u="sng">
                <a:solidFill>
                  <a:srgbClr val="000000"/>
                </a:solidFill>
              </a:rPr>
              <a:t>Results: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Ended French colonial rule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First slave colony to be free of European power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1748" name="TextBox 7">
            <a:extLst>
              <a:ext uri="{FF2B5EF4-FFF2-40B4-BE49-F238E27FC236}">
                <a16:creationId xmlns:a16="http://schemas.microsoft.com/office/drawing/2014/main" id="{DDEF71C5-FBBE-48A4-A120-C4FA8499C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150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Toussaint L’Ouverture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(Led the Haiti Independence Movement)</a:t>
            </a:r>
          </a:p>
        </p:txBody>
      </p:sp>
      <p:pic>
        <p:nvPicPr>
          <p:cNvPr id="31749" name="Picture 5" descr="21625_112207088327">
            <a:extLst>
              <a:ext uri="{FF2B5EF4-FFF2-40B4-BE49-F238E27FC236}">
                <a16:creationId xmlns:a16="http://schemas.microsoft.com/office/drawing/2014/main" id="{FC069853-3EAE-41AE-8A92-A8F41D00E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506538"/>
            <a:ext cx="3051175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8C861DD-AA07-407D-9908-5067038B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Latin America (1808-1825)</a:t>
            </a:r>
          </a:p>
        </p:txBody>
      </p:sp>
      <p:sp>
        <p:nvSpPr>
          <p:cNvPr id="32771" name="Content Placeholder 3">
            <a:extLst>
              <a:ext uri="{FF2B5EF4-FFF2-40B4-BE49-F238E27FC236}">
                <a16:creationId xmlns:a16="http://schemas.microsoft.com/office/drawing/2014/main" id="{F2BD2AB4-533B-4FD8-8E53-6EF783B9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1828800"/>
            <a:ext cx="38862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u="sng"/>
              <a:t>Causes:</a:t>
            </a:r>
          </a:p>
          <a:p>
            <a:pPr eaLnBrk="1" hangingPunct="1">
              <a:spcBef>
                <a:spcPts val="1775"/>
              </a:spcBef>
            </a:pPr>
            <a:r>
              <a:rPr lang="en-US" altLang="en-US" sz="2400"/>
              <a:t>Unjust social class system</a:t>
            </a:r>
          </a:p>
          <a:p>
            <a:pPr eaLnBrk="1" hangingPunct="1">
              <a:spcBef>
                <a:spcPts val="1775"/>
              </a:spcBef>
            </a:pPr>
            <a:r>
              <a:rPr lang="en-US" altLang="en-US" sz="2400"/>
              <a:t>Creoles traveled to Europe for their Education and were influenced by ideas of the Enlightenment</a:t>
            </a:r>
          </a:p>
        </p:txBody>
      </p:sp>
      <p:sp>
        <p:nvSpPr>
          <p:cNvPr id="32772" name="Isosceles Triangle 7">
            <a:extLst>
              <a:ext uri="{FF2B5EF4-FFF2-40B4-BE49-F238E27FC236}">
                <a16:creationId xmlns:a16="http://schemas.microsoft.com/office/drawing/2014/main" id="{359BE4F9-5C52-4ABC-964B-1835CB46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09800"/>
            <a:ext cx="3429000" cy="3200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cxnSp>
        <p:nvCxnSpPr>
          <p:cNvPr id="32773" name="Straight Connector 9">
            <a:extLst>
              <a:ext uri="{FF2B5EF4-FFF2-40B4-BE49-F238E27FC236}">
                <a16:creationId xmlns:a16="http://schemas.microsoft.com/office/drawing/2014/main" id="{7F16D4AF-F59B-420C-8FD1-A299E613D781}"/>
              </a:ext>
            </a:extLst>
          </p:cNvPr>
          <p:cNvCxnSpPr>
            <a:cxnSpLocks noChangeShapeType="1"/>
            <a:stCxn id="32772" idx="1"/>
          </p:cNvCxnSpPr>
          <p:nvPr/>
        </p:nvCxnSpPr>
        <p:spPr bwMode="auto">
          <a:xfrm rot="10800000" flipH="1">
            <a:off x="6115050" y="3810000"/>
            <a:ext cx="40957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4" name="Straight Connector 11">
            <a:extLst>
              <a:ext uri="{FF2B5EF4-FFF2-40B4-BE49-F238E27FC236}">
                <a16:creationId xmlns:a16="http://schemas.microsoft.com/office/drawing/2014/main" id="{24DD5464-6464-4E73-A104-513ED301FC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3200" y="3048000"/>
            <a:ext cx="3657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5" name="Straight Connector 13">
            <a:extLst>
              <a:ext uri="{FF2B5EF4-FFF2-40B4-BE49-F238E27FC236}">
                <a16:creationId xmlns:a16="http://schemas.microsoft.com/office/drawing/2014/main" id="{EEECF350-564E-4876-89AD-4B91AEC53C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15000" y="4572000"/>
            <a:ext cx="44958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6" name="Straight Connector 15">
            <a:extLst>
              <a:ext uri="{FF2B5EF4-FFF2-40B4-BE49-F238E27FC236}">
                <a16:creationId xmlns:a16="http://schemas.microsoft.com/office/drawing/2014/main" id="{911E761A-C391-438C-835B-BA3D09768102}"/>
              </a:ext>
            </a:extLst>
          </p:cNvPr>
          <p:cNvCxnSpPr>
            <a:cxnSpLocks noChangeShapeType="1"/>
            <a:stCxn id="32772" idx="2"/>
          </p:cNvCxnSpPr>
          <p:nvPr/>
        </p:nvCxnSpPr>
        <p:spPr bwMode="auto">
          <a:xfrm rot="16200000" flipH="1">
            <a:off x="7772401" y="2895601"/>
            <a:ext cx="3175" cy="5029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7" name="TextBox 16">
            <a:extLst>
              <a:ext uri="{FF2B5EF4-FFF2-40B4-BE49-F238E27FC236}">
                <a16:creationId xmlns:a16="http://schemas.microsoft.com/office/drawing/2014/main" id="{15F33BF4-BB19-4B04-A380-7AAA9E583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6670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Peninsulares (Spanish born)</a:t>
            </a:r>
          </a:p>
        </p:txBody>
      </p:sp>
      <p:sp>
        <p:nvSpPr>
          <p:cNvPr id="32778" name="TextBox 17">
            <a:extLst>
              <a:ext uri="{FF2B5EF4-FFF2-40B4-BE49-F238E27FC236}">
                <a16:creationId xmlns:a16="http://schemas.microsoft.com/office/drawing/2014/main" id="{C2C951CF-BFBC-4E67-A8FF-82AAD672A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352800"/>
            <a:ext cx="449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Creoles (American born Spanish)</a:t>
            </a:r>
          </a:p>
        </p:txBody>
      </p:sp>
      <p:sp>
        <p:nvSpPr>
          <p:cNvPr id="32779" name="TextBox 18">
            <a:extLst>
              <a:ext uri="{FF2B5EF4-FFF2-40B4-BE49-F238E27FC236}">
                <a16:creationId xmlns:a16="http://schemas.microsoft.com/office/drawing/2014/main" id="{C57777D3-FB07-4B78-AA11-AA45555BB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62401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Mulattos (Spanish/Black); 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Mestizos (Spanish/Indian)</a:t>
            </a:r>
          </a:p>
        </p:txBody>
      </p:sp>
      <p:sp>
        <p:nvSpPr>
          <p:cNvPr id="32780" name="TextBox 19">
            <a:extLst>
              <a:ext uri="{FF2B5EF4-FFF2-40B4-BE49-F238E27FC236}">
                <a16:creationId xmlns:a16="http://schemas.microsoft.com/office/drawing/2014/main" id="{E337F056-9C68-4339-BB9A-F3EE6560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953000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Indians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5856DA6F-77C9-48AF-A7F2-328C85CD1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47800"/>
            <a:ext cx="8001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r>
              <a:rPr lang="en-US" altLang="en-US" sz="2000" b="1" u="sng">
                <a:solidFill>
                  <a:srgbClr val="000000"/>
                </a:solidFill>
              </a:rPr>
              <a:t>Results: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Several leaders led independence movements throughout Latin America: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Colombia, 1810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Mexico, 1810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Venezuela, 1811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Argentina, 1816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Ecuador, 1820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Peru, 1821</a:t>
            </a:r>
          </a:p>
          <a:p>
            <a:pPr lvl="1" eaLnBrk="1" fontAlgn="base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Brazil, 1822</a:t>
            </a:r>
          </a:p>
          <a:p>
            <a:pPr lvl="1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endParaRPr lang="en-US" altLang="en-US" sz="2000">
              <a:solidFill>
                <a:srgbClr val="000000"/>
              </a:solidFill>
            </a:endParaRPr>
          </a:p>
          <a:p>
            <a:pPr lvl="1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3795" name="Title 1">
            <a:extLst>
              <a:ext uri="{FF2B5EF4-FFF2-40B4-BE49-F238E27FC236}">
                <a16:creationId xmlns:a16="http://schemas.microsoft.com/office/drawing/2014/main" id="{92FF8AEB-FB8B-4736-B21D-F589AACEBFB6}"/>
              </a:ext>
            </a:extLst>
          </p:cNvPr>
          <p:cNvSpPr txBox="1">
            <a:spLocks/>
          </p:cNvSpPr>
          <p:nvPr/>
        </p:nvSpPr>
        <p:spPr bwMode="auto">
          <a:xfrm>
            <a:off x="2133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000000"/>
                </a:solidFill>
              </a:rPr>
              <a:t>Latin America (1808-1825)</a:t>
            </a:r>
          </a:p>
        </p:txBody>
      </p:sp>
      <p:pic>
        <p:nvPicPr>
          <p:cNvPr id="33796" name="Picture 10">
            <a:extLst>
              <a:ext uri="{FF2B5EF4-FFF2-40B4-BE49-F238E27FC236}">
                <a16:creationId xmlns:a16="http://schemas.microsoft.com/office/drawing/2014/main" id="{C9371712-D350-4F9B-AE01-6CC4A4C6B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2438400"/>
            <a:ext cx="19097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11">
            <a:extLst>
              <a:ext uri="{FF2B5EF4-FFF2-40B4-BE49-F238E27FC236}">
                <a16:creationId xmlns:a16="http://schemas.microsoft.com/office/drawing/2014/main" id="{3B1CD48D-FDA7-44E0-9B0F-6414AD350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410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Simon Bolivar</a:t>
            </a:r>
          </a:p>
        </p:txBody>
      </p:sp>
      <p:pic>
        <p:nvPicPr>
          <p:cNvPr id="33798" name="Picture 12">
            <a:extLst>
              <a:ext uri="{FF2B5EF4-FFF2-40B4-BE49-F238E27FC236}">
                <a16:creationId xmlns:a16="http://schemas.microsoft.com/office/drawing/2014/main" id="{382C62B8-C432-42D7-BA7B-0B7459A2B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16637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Box 13">
            <a:extLst>
              <a:ext uri="{FF2B5EF4-FFF2-40B4-BE49-F238E27FC236}">
                <a16:creationId xmlns:a16="http://schemas.microsoft.com/office/drawing/2014/main" id="{085A345F-12F2-43AC-9DBF-9D1854FCE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Miguel Hidalgo</a:t>
            </a:r>
          </a:p>
        </p:txBody>
      </p:sp>
      <p:pic>
        <p:nvPicPr>
          <p:cNvPr id="33800" name="Picture 14">
            <a:extLst>
              <a:ext uri="{FF2B5EF4-FFF2-40B4-BE49-F238E27FC236}">
                <a16:creationId xmlns:a16="http://schemas.microsoft.com/office/drawing/2014/main" id="{BA2DB5C8-FA97-425F-AF7A-8BBE658ACF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1792288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TextBox 15">
            <a:extLst>
              <a:ext uri="{FF2B5EF4-FFF2-40B4-BE49-F238E27FC236}">
                <a16:creationId xmlns:a16="http://schemas.microsoft.com/office/drawing/2014/main" id="{EDDB02FB-A4A8-4FE0-BD83-63BC9C345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53001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Jose de San Martin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Default Design</vt:lpstr>
      <vt:lpstr>Haiti (1791)</vt:lpstr>
      <vt:lpstr>Haiti (1791)</vt:lpstr>
      <vt:lpstr>Latin America (1808-1825)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Haiti (1791)</dc:title>
  <dc:creator>Gwendolyn Echols</dc:creator>
  <cp:lastModifiedBy>Gwendolyn Echols</cp:lastModifiedBy>
  <cp:revision>1</cp:revision>
  <dcterms:created xsi:type="dcterms:W3CDTF">2020-03-31T14:21:28Z</dcterms:created>
  <dcterms:modified xsi:type="dcterms:W3CDTF">2020-03-31T14:22:05Z</dcterms:modified>
</cp:coreProperties>
</file>