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8" r:id="rId3"/>
    <p:sldId id="269"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8BAAF3C-BAE6-4A47-A390-FBD12EDFD9CD}" type="datetimeFigureOut">
              <a:rPr lang="en-US" smtClean="0"/>
              <a:pPr/>
              <a:t>3/20/2020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648F39E-9C37-485F-AC97-16BB4BDF9F49}" type="slidenum">
              <a:rPr kumimoji="0" lang="en-US" smtClean="0"/>
              <a:pPr/>
              <a:t>‹#›</a:t>
            </a:fld>
            <a:endParaRPr kumimoji="0" lang="en-US"/>
          </a:p>
        </p:txBody>
      </p:sp>
    </p:spTree>
    <p:extLst>
      <p:ext uri="{BB962C8B-B14F-4D97-AF65-F5344CB8AC3E}">
        <p14:creationId xmlns:p14="http://schemas.microsoft.com/office/powerpoint/2010/main" val="71615504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8BAAF3C-BAE6-4A47-A390-FBD12EDFD9CD}"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75BA-6073-2441-B0BE-05B6D7D3B6A5}" type="slidenum">
              <a:rPr lang="en-US" smtClean="0"/>
              <a:pPr/>
              <a:t>‹#›</a:t>
            </a:fld>
            <a:endParaRPr lang="en-US"/>
          </a:p>
        </p:txBody>
      </p:sp>
    </p:spTree>
    <p:extLst>
      <p:ext uri="{BB962C8B-B14F-4D97-AF65-F5344CB8AC3E}">
        <p14:creationId xmlns:p14="http://schemas.microsoft.com/office/powerpoint/2010/main" val="1315074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8BAAF3C-BAE6-4A47-A390-FBD12EDFD9CD}"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75BA-6073-2441-B0BE-05B6D7D3B6A5}" type="slidenum">
              <a:rPr lang="en-US" smtClean="0"/>
              <a:pPr/>
              <a:t>‹#›</a:t>
            </a:fld>
            <a:endParaRPr lang="en-US"/>
          </a:p>
        </p:txBody>
      </p:sp>
    </p:spTree>
    <p:extLst>
      <p:ext uri="{BB962C8B-B14F-4D97-AF65-F5344CB8AC3E}">
        <p14:creationId xmlns:p14="http://schemas.microsoft.com/office/powerpoint/2010/main" val="122956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8BAAF3C-BAE6-4A47-A390-FBD12EDFD9CD}"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75BA-6073-2441-B0BE-05B6D7D3B6A5}" type="slidenum">
              <a:rPr lang="en-US" smtClean="0"/>
              <a:pPr/>
              <a:t>‹#›</a:t>
            </a:fld>
            <a:endParaRPr lang="en-US"/>
          </a:p>
        </p:txBody>
      </p:sp>
    </p:spTree>
    <p:extLst>
      <p:ext uri="{BB962C8B-B14F-4D97-AF65-F5344CB8AC3E}">
        <p14:creationId xmlns:p14="http://schemas.microsoft.com/office/powerpoint/2010/main" val="101263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8BAAF3C-BAE6-4A47-A390-FBD12EDFD9CD}"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B75BA-6073-2441-B0BE-05B6D7D3B6A5}" type="slidenum">
              <a:rPr lang="en-US" smtClean="0"/>
              <a:pPr/>
              <a:t>‹#›</a:t>
            </a:fld>
            <a:endParaRPr lang="en-US"/>
          </a:p>
        </p:txBody>
      </p:sp>
    </p:spTree>
    <p:extLst>
      <p:ext uri="{BB962C8B-B14F-4D97-AF65-F5344CB8AC3E}">
        <p14:creationId xmlns:p14="http://schemas.microsoft.com/office/powerpoint/2010/main" val="27377202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8BAAF3C-BAE6-4A47-A390-FBD12EDFD9CD}"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B75BA-6073-2441-B0BE-05B6D7D3B6A5}" type="slidenum">
              <a:rPr lang="en-US" smtClean="0"/>
              <a:pPr/>
              <a:t>‹#›</a:t>
            </a:fld>
            <a:endParaRPr lang="en-US"/>
          </a:p>
        </p:txBody>
      </p:sp>
    </p:spTree>
    <p:extLst>
      <p:ext uri="{BB962C8B-B14F-4D97-AF65-F5344CB8AC3E}">
        <p14:creationId xmlns:p14="http://schemas.microsoft.com/office/powerpoint/2010/main" val="116945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8BAAF3C-BAE6-4A47-A390-FBD12EDFD9CD}"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B75BA-6073-2441-B0BE-05B6D7D3B6A5}" type="slidenum">
              <a:rPr lang="en-US" smtClean="0"/>
              <a:pPr/>
              <a:t>‹#›</a:t>
            </a:fld>
            <a:endParaRPr lang="en-US"/>
          </a:p>
        </p:txBody>
      </p:sp>
    </p:spTree>
    <p:extLst>
      <p:ext uri="{BB962C8B-B14F-4D97-AF65-F5344CB8AC3E}">
        <p14:creationId xmlns:p14="http://schemas.microsoft.com/office/powerpoint/2010/main" val="359066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D8BAAF3C-BAE6-4A47-A390-FBD12EDFD9CD}" type="datetimeFigureOut">
              <a:rPr lang="en-US" smtClean="0"/>
              <a:pPr/>
              <a:t>3/20/2020</a:t>
            </a:fld>
            <a:endParaRPr lang="en-US"/>
          </a:p>
        </p:txBody>
      </p:sp>
      <p:sp>
        <p:nvSpPr>
          <p:cNvPr id="8" name="Slide Number Placeholder 7"/>
          <p:cNvSpPr>
            <a:spLocks noGrp="1"/>
          </p:cNvSpPr>
          <p:nvPr>
            <p:ph type="sldNum" sz="quarter" idx="11"/>
          </p:nvPr>
        </p:nvSpPr>
        <p:spPr/>
        <p:txBody>
          <a:bodyPr/>
          <a:lstStyle/>
          <a:p>
            <a:fld id="{8B3B75BA-6073-2441-B0BE-05B6D7D3B6A5}"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7470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AAF3C-BAE6-4A47-A390-FBD12EDFD9CD}"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B75BA-6073-2441-B0BE-05B6D7D3B6A5}" type="slidenum">
              <a:rPr lang="en-US" smtClean="0"/>
              <a:pPr/>
              <a:t>‹#›</a:t>
            </a:fld>
            <a:endParaRPr lang="en-US"/>
          </a:p>
        </p:txBody>
      </p:sp>
    </p:spTree>
    <p:extLst>
      <p:ext uri="{BB962C8B-B14F-4D97-AF65-F5344CB8AC3E}">
        <p14:creationId xmlns:p14="http://schemas.microsoft.com/office/powerpoint/2010/main" val="3978242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8BAAF3C-BAE6-4A47-A390-FBD12EDFD9CD}"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875264" y="6422065"/>
            <a:ext cx="1016000" cy="365125"/>
          </a:xfrm>
        </p:spPr>
        <p:txBody>
          <a:bodyPr/>
          <a:lstStyle/>
          <a:p>
            <a:fld id="{8B3B75BA-6073-2441-B0BE-05B6D7D3B6A5}" type="slidenum">
              <a:rPr lang="en-US" smtClean="0"/>
              <a:pPr/>
              <a:t>‹#›</a:t>
            </a:fld>
            <a:endParaRPr lang="en-US"/>
          </a:p>
        </p:txBody>
      </p:sp>
    </p:spTree>
    <p:extLst>
      <p:ext uri="{BB962C8B-B14F-4D97-AF65-F5344CB8AC3E}">
        <p14:creationId xmlns:p14="http://schemas.microsoft.com/office/powerpoint/2010/main" val="1290076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09600" y="6422065"/>
            <a:ext cx="2844800" cy="365125"/>
          </a:xfrm>
        </p:spPr>
        <p:txBody>
          <a:bodyPr/>
          <a:lstStyle/>
          <a:p>
            <a:fld id="{D8BAAF3C-BAE6-4A47-A390-FBD12EDFD9CD}"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B75BA-6073-2441-B0BE-05B6D7D3B6A5}" type="slidenum">
              <a:rPr lang="en-US" smtClean="0"/>
              <a:pPr/>
              <a:t>‹#›</a:t>
            </a:fld>
            <a:endParaRPr lang="en-US"/>
          </a:p>
        </p:txBody>
      </p:sp>
    </p:spTree>
    <p:extLst>
      <p:ext uri="{BB962C8B-B14F-4D97-AF65-F5344CB8AC3E}">
        <p14:creationId xmlns:p14="http://schemas.microsoft.com/office/powerpoint/2010/main" val="3549797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sz="1800"/>
          </a:p>
        </p:txBody>
      </p:sp>
      <p:sp>
        <p:nvSpPr>
          <p:cNvPr id="16" name="Freeform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sz="1800"/>
          </a:p>
        </p:txBody>
      </p:sp>
      <p:sp>
        <p:nvSpPr>
          <p:cNvPr id="9" name="Title Placeholder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8BAAF3C-BAE6-4A47-A390-FBD12EDFD9CD}" type="datetimeFigureOut">
              <a:rPr lang="en-US" smtClean="0"/>
              <a:pPr/>
              <a:t>3/20/2020</a:t>
            </a:fld>
            <a:endParaRPr lang="en-US"/>
          </a:p>
        </p:txBody>
      </p:sp>
      <p:sp>
        <p:nvSpPr>
          <p:cNvPr id="22" name="Footer Placeholder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B3B75BA-6073-2441-B0BE-05B6D7D3B6A5}" type="slidenum">
              <a:rPr lang="en-US" smtClean="0"/>
              <a:pPr/>
              <a:t>‹#›</a:t>
            </a:fld>
            <a:endParaRPr lang="en-US"/>
          </a:p>
        </p:txBody>
      </p:sp>
    </p:spTree>
    <p:extLst>
      <p:ext uri="{BB962C8B-B14F-4D97-AF65-F5344CB8AC3E}">
        <p14:creationId xmlns:p14="http://schemas.microsoft.com/office/powerpoint/2010/main" val="40856911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74638"/>
            <a:ext cx="8229600" cy="1143000"/>
          </a:xfrm>
        </p:spPr>
        <p:txBody>
          <a:bodyPr>
            <a:normAutofit fontScale="90000"/>
          </a:bodyPr>
          <a:lstStyle/>
          <a:p>
            <a:pPr algn="ctr"/>
            <a:r>
              <a:rPr lang="en-US" dirty="0"/>
              <a:t>Ming Dynasty China</a:t>
            </a:r>
            <a:br>
              <a:rPr lang="en-US" dirty="0"/>
            </a:br>
            <a:r>
              <a:rPr lang="en-US" sz="2800" dirty="0"/>
              <a:t>Background</a:t>
            </a:r>
            <a:endParaRPr lang="en-US" dirty="0"/>
          </a:p>
        </p:txBody>
      </p:sp>
      <p:sp>
        <p:nvSpPr>
          <p:cNvPr id="5" name="Content Placeholder 4"/>
          <p:cNvSpPr>
            <a:spLocks noGrp="1"/>
          </p:cNvSpPr>
          <p:nvPr>
            <p:ph idx="1"/>
          </p:nvPr>
        </p:nvSpPr>
        <p:spPr>
          <a:xfrm>
            <a:off x="1524000" y="1600201"/>
            <a:ext cx="8534400" cy="4525963"/>
          </a:xfrm>
        </p:spPr>
        <p:txBody>
          <a:bodyPr>
            <a:normAutofit lnSpcReduction="10000"/>
          </a:bodyPr>
          <a:lstStyle/>
          <a:p>
            <a:endParaRPr lang="en-US" sz="2000" dirty="0">
              <a:solidFill>
                <a:srgbClr val="FFFF00"/>
              </a:solidFill>
            </a:endParaRPr>
          </a:p>
          <a:p>
            <a:r>
              <a:rPr lang="en-US" sz="2000" dirty="0">
                <a:solidFill>
                  <a:srgbClr val="FFFF00"/>
                </a:solidFill>
              </a:rPr>
              <a:t>The European voyages of exploration had let to opportunities of trade….By the time Portuguese ships dropped anchor off the Chinese coast in 1514, the Chinese had driven out their Mongol rulers and united under a new dynasty.</a:t>
            </a:r>
          </a:p>
          <a:p>
            <a:endParaRPr lang="en-US" sz="2000" dirty="0">
              <a:solidFill>
                <a:srgbClr val="FFFF00"/>
              </a:solidFill>
            </a:endParaRPr>
          </a:p>
          <a:p>
            <a:r>
              <a:rPr lang="en-US" sz="2000" dirty="0">
                <a:solidFill>
                  <a:srgbClr val="FFFF00"/>
                </a:solidFill>
              </a:rPr>
              <a:t>Ming Dynasty </a:t>
            </a:r>
            <a:r>
              <a:rPr lang="en-US" sz="2000" dirty="0"/>
              <a:t>(1368-1644) Ming rulers not going to allow outsiders from distant lands to threaten peace and prosperity the Ming had brought to China .when they ended Mongol rule</a:t>
            </a:r>
          </a:p>
          <a:p>
            <a:endParaRPr lang="en-US" sz="2000" dirty="0"/>
          </a:p>
          <a:p>
            <a:r>
              <a:rPr lang="en-US" sz="2000" dirty="0"/>
              <a:t>The Ming dynasty was the last native Chinese dynasty in China - “Ming” means </a:t>
            </a:r>
            <a:r>
              <a:rPr lang="en-US" sz="2000" dirty="0">
                <a:solidFill>
                  <a:srgbClr val="FFFF00"/>
                </a:solidFill>
              </a:rPr>
              <a:t>brightness</a:t>
            </a:r>
            <a:r>
              <a:rPr lang="en-US" sz="2000" dirty="0"/>
              <a:t>, The name was chosen by the first Ming Emperor as a contrast to the dark period in which the dynasty came to power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74638"/>
            <a:ext cx="8229600" cy="1143000"/>
          </a:xfrm>
        </p:spPr>
        <p:txBody>
          <a:bodyPr>
            <a:normAutofit fontScale="90000"/>
          </a:bodyPr>
          <a:lstStyle/>
          <a:p>
            <a:pPr algn="ctr"/>
            <a:r>
              <a:rPr lang="en-US" dirty="0"/>
              <a:t>Qing Dynasty China</a:t>
            </a:r>
            <a:br>
              <a:rPr lang="en-US" dirty="0"/>
            </a:br>
            <a:r>
              <a:rPr lang="en-US" sz="2800" dirty="0"/>
              <a:t>Background</a:t>
            </a:r>
            <a:endParaRPr lang="en-US" dirty="0"/>
          </a:p>
        </p:txBody>
      </p:sp>
      <p:sp>
        <p:nvSpPr>
          <p:cNvPr id="5" name="Content Placeholder 4"/>
          <p:cNvSpPr>
            <a:spLocks noGrp="1"/>
          </p:cNvSpPr>
          <p:nvPr>
            <p:ph idx="1"/>
          </p:nvPr>
        </p:nvSpPr>
        <p:spPr>
          <a:xfrm>
            <a:off x="1524000" y="1600201"/>
            <a:ext cx="3124200" cy="4525963"/>
          </a:xfrm>
        </p:spPr>
        <p:txBody>
          <a:bodyPr>
            <a:normAutofit/>
          </a:bodyPr>
          <a:lstStyle/>
          <a:p>
            <a:pPr>
              <a:spcBef>
                <a:spcPts val="1320"/>
              </a:spcBef>
            </a:pPr>
            <a:r>
              <a:rPr lang="en-US" sz="2000" dirty="0"/>
              <a:t>1644, </a:t>
            </a:r>
            <a:r>
              <a:rPr lang="en-US" sz="2000" b="1" dirty="0">
                <a:solidFill>
                  <a:srgbClr val="FFFF00"/>
                </a:solidFill>
              </a:rPr>
              <a:t>Manchus</a:t>
            </a:r>
            <a:r>
              <a:rPr lang="en-US" sz="2000" dirty="0"/>
              <a:t> invaded China and established the </a:t>
            </a:r>
            <a:r>
              <a:rPr lang="en-US" sz="2000" b="1" dirty="0">
                <a:solidFill>
                  <a:srgbClr val="FFFF00"/>
                </a:solidFill>
              </a:rPr>
              <a:t>Qing Dynasty</a:t>
            </a:r>
          </a:p>
          <a:p>
            <a:pPr>
              <a:spcBef>
                <a:spcPts val="1320"/>
              </a:spcBef>
            </a:pPr>
            <a:r>
              <a:rPr lang="en-US" sz="2000" dirty="0"/>
              <a:t>ruled China for over 260 years</a:t>
            </a:r>
          </a:p>
          <a:p>
            <a:pPr>
              <a:spcBef>
                <a:spcPts val="1320"/>
              </a:spcBef>
            </a:pPr>
            <a:r>
              <a:rPr lang="en-US" sz="2000" dirty="0"/>
              <a:t>upheld traditional Confucian beliefs and social structures</a:t>
            </a:r>
          </a:p>
        </p:txBody>
      </p:sp>
      <p:pic>
        <p:nvPicPr>
          <p:cNvPr id="6" name="Picture 5" descr="qing-dynasty-map1.gif"/>
          <p:cNvPicPr>
            <a:picLocks noChangeAspect="1"/>
          </p:cNvPicPr>
          <p:nvPr/>
        </p:nvPicPr>
        <p:blipFill>
          <a:blip r:embed="rId2"/>
          <a:stretch>
            <a:fillRect/>
          </a:stretch>
        </p:blipFill>
        <p:spPr>
          <a:xfrm>
            <a:off x="4648200" y="1600200"/>
            <a:ext cx="5981700" cy="4241800"/>
          </a:xfrm>
          <a:prstGeom prst="rect">
            <a:avLst/>
          </a:prstGeom>
        </p:spPr>
      </p:pic>
      <p:sp>
        <p:nvSpPr>
          <p:cNvPr id="2" name="TextBox 1"/>
          <p:cNvSpPr txBox="1"/>
          <p:nvPr/>
        </p:nvSpPr>
        <p:spPr>
          <a:xfrm rot="19664684">
            <a:off x="8834862" y="2656126"/>
            <a:ext cx="1333500" cy="369332"/>
          </a:xfrm>
          <a:prstGeom prst="rect">
            <a:avLst/>
          </a:prstGeom>
          <a:noFill/>
        </p:spPr>
        <p:txBody>
          <a:bodyPr wrap="square" rtlCol="0">
            <a:spAutoFit/>
          </a:bodyPr>
          <a:lstStyle/>
          <a:p>
            <a:pPr defTabSz="457200"/>
            <a:r>
              <a:rPr lang="en-US" b="1" dirty="0">
                <a:solidFill>
                  <a:prstClr val="white"/>
                </a:solidFill>
                <a:latin typeface="Arial"/>
              </a:rPr>
              <a:t>Manchuria</a:t>
            </a:r>
          </a:p>
        </p:txBody>
      </p:sp>
    </p:spTree>
    <p:extLst>
      <p:ext uri="{BB962C8B-B14F-4D97-AF65-F5344CB8AC3E}">
        <p14:creationId xmlns:p14="http://schemas.microsoft.com/office/powerpoint/2010/main" val="332926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74638"/>
            <a:ext cx="8229600" cy="1143000"/>
          </a:xfrm>
        </p:spPr>
        <p:txBody>
          <a:bodyPr>
            <a:normAutofit fontScale="90000"/>
          </a:bodyPr>
          <a:lstStyle/>
          <a:p>
            <a:pPr algn="ctr"/>
            <a:r>
              <a:rPr lang="en-US" dirty="0"/>
              <a:t>Qing Dynasty China</a:t>
            </a:r>
            <a:br>
              <a:rPr lang="en-US" dirty="0"/>
            </a:br>
            <a:r>
              <a:rPr lang="en-US" sz="2400" dirty="0"/>
              <a:t>Rulers</a:t>
            </a:r>
            <a:endParaRPr lang="en-US" dirty="0"/>
          </a:p>
        </p:txBody>
      </p:sp>
      <p:sp>
        <p:nvSpPr>
          <p:cNvPr id="5" name="Content Placeholder 4"/>
          <p:cNvSpPr>
            <a:spLocks noGrp="1"/>
          </p:cNvSpPr>
          <p:nvPr>
            <p:ph idx="1"/>
          </p:nvPr>
        </p:nvSpPr>
        <p:spPr>
          <a:xfrm>
            <a:off x="5410200" y="1600201"/>
            <a:ext cx="5181600" cy="4525963"/>
          </a:xfrm>
        </p:spPr>
        <p:txBody>
          <a:bodyPr>
            <a:normAutofit/>
          </a:bodyPr>
          <a:lstStyle/>
          <a:p>
            <a:r>
              <a:rPr lang="en-US" b="1" dirty="0" err="1">
                <a:solidFill>
                  <a:srgbClr val="FFFF00"/>
                </a:solidFill>
              </a:rPr>
              <a:t>Kangxi</a:t>
            </a:r>
            <a:r>
              <a:rPr lang="en-US" b="1" dirty="0">
                <a:solidFill>
                  <a:srgbClr val="FFFF00"/>
                </a:solidFill>
              </a:rPr>
              <a:t> </a:t>
            </a:r>
            <a:r>
              <a:rPr lang="en-US" dirty="0"/>
              <a:t>(</a:t>
            </a:r>
            <a:r>
              <a:rPr lang="en-US" dirty="0" err="1"/>
              <a:t>kahng</a:t>
            </a:r>
            <a:r>
              <a:rPr lang="en-US" dirty="0"/>
              <a:t> </a:t>
            </a:r>
            <a:r>
              <a:rPr lang="en-US" dirty="0" err="1"/>
              <a:t>shee</a:t>
            </a:r>
            <a:r>
              <a:rPr lang="en-US" dirty="0"/>
              <a:t>)</a:t>
            </a:r>
          </a:p>
          <a:p>
            <a:pPr lvl="1">
              <a:spcBef>
                <a:spcPts val="1224"/>
              </a:spcBef>
            </a:pPr>
            <a:r>
              <a:rPr lang="en-US" dirty="0"/>
              <a:t>Became emperor in 1661 and ruled for 60 years</a:t>
            </a:r>
          </a:p>
          <a:p>
            <a:pPr lvl="1">
              <a:spcBef>
                <a:spcPts val="1224"/>
              </a:spcBef>
            </a:pPr>
            <a:r>
              <a:rPr lang="en-US" dirty="0"/>
              <a:t>Reduced government expenses</a:t>
            </a:r>
          </a:p>
          <a:p>
            <a:pPr lvl="1">
              <a:spcBef>
                <a:spcPts val="1224"/>
              </a:spcBef>
            </a:pPr>
            <a:r>
              <a:rPr lang="en-US" dirty="0"/>
              <a:t>Lowered taxes</a:t>
            </a:r>
          </a:p>
          <a:p>
            <a:pPr lvl="1">
              <a:spcBef>
                <a:spcPts val="1224"/>
              </a:spcBef>
            </a:pPr>
            <a:r>
              <a:rPr lang="en-US" dirty="0"/>
              <a:t>Placed intellectual people and scholars in government offices</a:t>
            </a:r>
          </a:p>
        </p:txBody>
      </p:sp>
      <p:pic>
        <p:nvPicPr>
          <p:cNvPr id="6" name="Picture 5" descr="kangxi.jpg"/>
          <p:cNvPicPr>
            <a:picLocks noChangeAspect="1"/>
          </p:cNvPicPr>
          <p:nvPr/>
        </p:nvPicPr>
        <p:blipFill>
          <a:blip r:embed="rId2"/>
          <a:stretch>
            <a:fillRect/>
          </a:stretch>
        </p:blipFill>
        <p:spPr>
          <a:xfrm>
            <a:off x="1772244" y="1600200"/>
            <a:ext cx="3485557" cy="472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74638"/>
            <a:ext cx="8229600" cy="1143000"/>
          </a:xfrm>
        </p:spPr>
        <p:txBody>
          <a:bodyPr>
            <a:normAutofit fontScale="90000"/>
          </a:bodyPr>
          <a:lstStyle/>
          <a:p>
            <a:pPr algn="ctr"/>
            <a:r>
              <a:rPr lang="en-US" dirty="0"/>
              <a:t>Qing Dynasty China</a:t>
            </a:r>
            <a:br>
              <a:rPr lang="en-US" dirty="0"/>
            </a:br>
            <a:r>
              <a:rPr lang="en-US" sz="2400" dirty="0"/>
              <a:t>Rulers</a:t>
            </a:r>
            <a:endParaRPr lang="en-US" dirty="0"/>
          </a:p>
        </p:txBody>
      </p:sp>
      <p:sp>
        <p:nvSpPr>
          <p:cNvPr id="5" name="Content Placeholder 4"/>
          <p:cNvSpPr>
            <a:spLocks noGrp="1"/>
          </p:cNvSpPr>
          <p:nvPr>
            <p:ph idx="1"/>
          </p:nvPr>
        </p:nvSpPr>
        <p:spPr>
          <a:xfrm>
            <a:off x="5029200" y="1600201"/>
            <a:ext cx="5181600" cy="4525963"/>
          </a:xfrm>
        </p:spPr>
        <p:txBody>
          <a:bodyPr/>
          <a:lstStyle/>
          <a:p>
            <a:r>
              <a:rPr lang="en-US" b="1" dirty="0" err="1">
                <a:solidFill>
                  <a:srgbClr val="FFFF00"/>
                </a:solidFill>
              </a:rPr>
              <a:t>Qian</a:t>
            </a:r>
            <a:r>
              <a:rPr lang="en-US" b="1" dirty="0">
                <a:solidFill>
                  <a:srgbClr val="FFFF00"/>
                </a:solidFill>
              </a:rPr>
              <a:t>-Long </a:t>
            </a:r>
            <a:r>
              <a:rPr lang="en-US" dirty="0"/>
              <a:t>(</a:t>
            </a:r>
            <a:r>
              <a:rPr lang="en-US" dirty="0" err="1"/>
              <a:t>chyahn</a:t>
            </a:r>
            <a:r>
              <a:rPr lang="en-US" dirty="0"/>
              <a:t> lung)</a:t>
            </a:r>
          </a:p>
          <a:p>
            <a:pPr lvl="1">
              <a:spcBef>
                <a:spcPts val="1224"/>
              </a:spcBef>
            </a:pPr>
            <a:r>
              <a:rPr lang="en-US" dirty="0"/>
              <a:t>Ruled from 1736-1795</a:t>
            </a:r>
          </a:p>
          <a:p>
            <a:pPr lvl="1">
              <a:spcBef>
                <a:spcPts val="1224"/>
              </a:spcBef>
            </a:pPr>
            <a:r>
              <a:rPr lang="en-US" dirty="0"/>
              <a:t>Expanded the borders of China</a:t>
            </a:r>
          </a:p>
          <a:p>
            <a:pPr lvl="1">
              <a:spcBef>
                <a:spcPts val="1224"/>
              </a:spcBef>
            </a:pPr>
            <a:r>
              <a:rPr lang="en-US" dirty="0"/>
              <a:t>Made China more prosperous</a:t>
            </a:r>
          </a:p>
        </p:txBody>
      </p:sp>
      <p:pic>
        <p:nvPicPr>
          <p:cNvPr id="6" name="Picture 5" descr="Qianlong.jpg"/>
          <p:cNvPicPr>
            <a:picLocks noChangeAspect="1"/>
          </p:cNvPicPr>
          <p:nvPr/>
        </p:nvPicPr>
        <p:blipFill>
          <a:blip r:embed="rId2"/>
          <a:stretch>
            <a:fillRect/>
          </a:stretch>
        </p:blipFill>
        <p:spPr>
          <a:xfrm>
            <a:off x="1981200" y="1417638"/>
            <a:ext cx="2639568" cy="473212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74638"/>
            <a:ext cx="8229600" cy="1143000"/>
          </a:xfrm>
        </p:spPr>
        <p:txBody>
          <a:bodyPr>
            <a:normAutofit fontScale="90000"/>
          </a:bodyPr>
          <a:lstStyle/>
          <a:p>
            <a:pPr algn="ctr"/>
            <a:r>
              <a:rPr lang="en-US" dirty="0"/>
              <a:t>Qing Dynasty China</a:t>
            </a:r>
            <a:br>
              <a:rPr lang="en-US" dirty="0"/>
            </a:br>
            <a:r>
              <a:rPr lang="en-US" sz="2400" dirty="0"/>
              <a:t>Foreign Policy</a:t>
            </a:r>
            <a:endParaRPr lang="en-US" dirty="0"/>
          </a:p>
        </p:txBody>
      </p:sp>
      <p:sp>
        <p:nvSpPr>
          <p:cNvPr id="5" name="Content Placeholder 4"/>
          <p:cNvSpPr>
            <a:spLocks noGrp="1"/>
          </p:cNvSpPr>
          <p:nvPr>
            <p:ph idx="1"/>
          </p:nvPr>
        </p:nvSpPr>
        <p:spPr>
          <a:xfrm>
            <a:off x="4572000" y="1600200"/>
            <a:ext cx="5638800" cy="5029200"/>
          </a:xfrm>
        </p:spPr>
        <p:txBody>
          <a:bodyPr>
            <a:normAutofit/>
          </a:bodyPr>
          <a:lstStyle/>
          <a:p>
            <a:pPr>
              <a:spcBef>
                <a:spcPts val="1272"/>
              </a:spcBef>
            </a:pPr>
            <a:r>
              <a:rPr lang="en-US" dirty="0"/>
              <a:t>Viewed China as the cultural center of the universe</a:t>
            </a:r>
          </a:p>
          <a:p>
            <a:pPr>
              <a:spcBef>
                <a:spcPts val="1272"/>
              </a:spcBef>
            </a:pPr>
            <a:r>
              <a:rPr lang="en-US" dirty="0"/>
              <a:t>Welcomed foreigners but made them follow many restrictions</a:t>
            </a:r>
          </a:p>
          <a:p>
            <a:pPr lvl="1">
              <a:spcBef>
                <a:spcPts val="624"/>
              </a:spcBef>
            </a:pPr>
            <a:r>
              <a:rPr lang="en-US" sz="2400" dirty="0"/>
              <a:t>Had to pay tribute to Qing rulers</a:t>
            </a:r>
          </a:p>
          <a:p>
            <a:pPr lvl="1">
              <a:spcBef>
                <a:spcPts val="624"/>
              </a:spcBef>
            </a:pPr>
            <a:r>
              <a:rPr lang="en-US" sz="2400" dirty="0"/>
              <a:t>Could only trade at certain ports</a:t>
            </a:r>
          </a:p>
          <a:p>
            <a:pPr lvl="1">
              <a:spcBef>
                <a:spcPts val="624"/>
              </a:spcBef>
            </a:pPr>
            <a:r>
              <a:rPr lang="en-US" sz="2400" dirty="0"/>
              <a:t>Had to “kowtow” to Qing rulers (kneel before them and touch head to the ground nine times)</a:t>
            </a:r>
          </a:p>
        </p:txBody>
      </p:sp>
      <p:pic>
        <p:nvPicPr>
          <p:cNvPr id="6" name="Picture 5" descr="kowtow"/>
          <p:cNvPicPr>
            <a:picLocks noChangeAspect="1"/>
          </p:cNvPicPr>
          <p:nvPr/>
        </p:nvPicPr>
        <p:blipFill>
          <a:blip r:embed="rId2"/>
          <a:stretch>
            <a:fillRect/>
          </a:stretch>
        </p:blipFill>
        <p:spPr>
          <a:xfrm>
            <a:off x="1682714" y="1600200"/>
            <a:ext cx="2889287" cy="4572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74638"/>
            <a:ext cx="8229600" cy="1143000"/>
          </a:xfrm>
        </p:spPr>
        <p:txBody>
          <a:bodyPr>
            <a:normAutofit fontScale="90000"/>
          </a:bodyPr>
          <a:lstStyle/>
          <a:p>
            <a:pPr algn="ctr"/>
            <a:r>
              <a:rPr lang="en-US" dirty="0"/>
              <a:t>Qing Dynasty China</a:t>
            </a:r>
            <a:br>
              <a:rPr lang="en-US" dirty="0"/>
            </a:br>
            <a:r>
              <a:rPr lang="en-US" sz="2400" dirty="0"/>
              <a:t>Society</a:t>
            </a:r>
            <a:endParaRPr lang="en-US" dirty="0"/>
          </a:p>
        </p:txBody>
      </p:sp>
      <p:sp>
        <p:nvSpPr>
          <p:cNvPr id="5" name="Content Placeholder 4"/>
          <p:cNvSpPr>
            <a:spLocks noGrp="1"/>
          </p:cNvSpPr>
          <p:nvPr>
            <p:ph idx="1"/>
          </p:nvPr>
        </p:nvSpPr>
        <p:spPr>
          <a:xfrm>
            <a:off x="1981200" y="1600201"/>
            <a:ext cx="8229600" cy="4525963"/>
          </a:xfrm>
        </p:spPr>
        <p:txBody>
          <a:bodyPr>
            <a:normAutofit lnSpcReduction="10000"/>
          </a:bodyPr>
          <a:lstStyle/>
          <a:p>
            <a:pPr>
              <a:spcBef>
                <a:spcPts val="1320"/>
              </a:spcBef>
            </a:pPr>
            <a:r>
              <a:rPr lang="en-US" dirty="0"/>
              <a:t>The use of irrigation and fertilizer helped to increase food production, leading to a population increase</a:t>
            </a:r>
          </a:p>
          <a:p>
            <a:pPr>
              <a:spcBef>
                <a:spcPts val="1320"/>
              </a:spcBef>
            </a:pPr>
            <a:r>
              <a:rPr lang="en-US" dirty="0"/>
              <a:t>Men dominated the household</a:t>
            </a:r>
          </a:p>
          <a:p>
            <a:pPr>
              <a:spcBef>
                <a:spcPts val="1320"/>
              </a:spcBef>
            </a:pPr>
            <a:r>
              <a:rPr lang="en-US" dirty="0"/>
              <a:t>Families lived with </a:t>
            </a:r>
            <a:r>
              <a:rPr lang="en-US" u="sng" dirty="0">
                <a:solidFill>
                  <a:srgbClr val="FFFF00"/>
                </a:solidFill>
              </a:rPr>
              <a:t>paternal</a:t>
            </a:r>
            <a:r>
              <a:rPr lang="en-US" dirty="0"/>
              <a:t> grandparents to ensure that aging parents could be helped with farming</a:t>
            </a:r>
          </a:p>
          <a:p>
            <a:pPr>
              <a:spcBef>
                <a:spcPts val="1320"/>
              </a:spcBef>
            </a:pPr>
            <a:r>
              <a:rPr lang="en-US" dirty="0"/>
              <a:t>Female </a:t>
            </a:r>
            <a:r>
              <a:rPr lang="en-US" u="sng" dirty="0">
                <a:solidFill>
                  <a:srgbClr val="FFFF00"/>
                </a:solidFill>
              </a:rPr>
              <a:t>infanticide</a:t>
            </a:r>
            <a:r>
              <a:rPr lang="en-US" dirty="0">
                <a:solidFill>
                  <a:srgbClr val="FFFF00"/>
                </a:solidFill>
              </a:rPr>
              <a:t> </a:t>
            </a:r>
            <a:r>
              <a:rPr lang="en-US" dirty="0"/>
              <a:t>(killing infants) </a:t>
            </a:r>
          </a:p>
          <a:p>
            <a:pPr>
              <a:spcBef>
                <a:spcPts val="1320"/>
              </a:spcBef>
            </a:pPr>
            <a:r>
              <a:rPr lang="en-US" dirty="0"/>
              <a:t>Women’s rights were very limited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298</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Franklin Gothic Book</vt:lpstr>
      <vt:lpstr>Wingdings 2</vt:lpstr>
      <vt:lpstr>Technic</vt:lpstr>
      <vt:lpstr>Ming Dynasty China Background</vt:lpstr>
      <vt:lpstr>Qing Dynasty China Background</vt:lpstr>
      <vt:lpstr>Qing Dynasty China Rulers</vt:lpstr>
      <vt:lpstr>Qing Dynasty China Rulers</vt:lpstr>
      <vt:lpstr>Qing Dynasty China Foreign Policy</vt:lpstr>
      <vt:lpstr>Qing Dynasty China Society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Ming Dynasty China Background</dc:title>
  <dc:creator>Gwendolyn Echols</dc:creator>
  <cp:lastModifiedBy>Gwendolyn Echols</cp:lastModifiedBy>
  <cp:revision>1</cp:revision>
  <dcterms:created xsi:type="dcterms:W3CDTF">2020-03-20T16:03:37Z</dcterms:created>
  <dcterms:modified xsi:type="dcterms:W3CDTF">2020-03-20T16:08:38Z</dcterms:modified>
</cp:coreProperties>
</file>