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32" r:id="rId2"/>
    <p:sldMasterId id="2147483744" r:id="rId3"/>
  </p:sldMasterIdLst>
  <p:sldIdLst>
    <p:sldId id="256" r:id="rId4"/>
    <p:sldId id="258" r:id="rId5"/>
    <p:sldId id="257" r:id="rId6"/>
    <p:sldId id="259" r:id="rId7"/>
    <p:sldId id="260" r:id="rId8"/>
    <p:sldId id="265" r:id="rId9"/>
    <p:sldId id="262" r:id="rId10"/>
    <p:sldId id="263" r:id="rId11"/>
    <p:sldId id="264" r:id="rId12"/>
    <p:sldId id="26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81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03E2F78-992B-D841-B625-CBD3CA03B7F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015C58-2CA0-CE45-8DBA-326ED9D7E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4100" b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100" b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A.) Response A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B.) Response B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C.) Response C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D.) Response D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4572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E.) Response E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5000"/>
                  <a:satMod val="180000"/>
                  <a:alpha val="0"/>
                </a:schemeClr>
              </a:gs>
              <a:gs pos="50000">
                <a:schemeClr val="accent1">
                  <a:shade val="45000"/>
                  <a:satMod val="170000"/>
                  <a:alpha val="0"/>
                </a:schemeClr>
              </a:gs>
              <a:gs pos="70000">
                <a:schemeClr val="accent1">
                  <a:tint val="99000"/>
                  <a:shade val="65000"/>
                  <a:satMod val="155000"/>
                  <a:alpha val="0"/>
                </a:schemeClr>
              </a:gs>
              <a:gs pos="100000">
                <a:schemeClr val="accent1">
                  <a:tint val="95500"/>
                  <a:shade val="100000"/>
                  <a:satMod val="155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5000"/>
                  <a:satMod val="180000"/>
                  <a:alpha val="0"/>
                </a:schemeClr>
              </a:gs>
              <a:gs pos="50000">
                <a:schemeClr val="accent1">
                  <a:shade val="45000"/>
                  <a:satMod val="170000"/>
                  <a:alpha val="0"/>
                </a:schemeClr>
              </a:gs>
              <a:gs pos="70000">
                <a:schemeClr val="accent1">
                  <a:tint val="99000"/>
                  <a:shade val="65000"/>
                  <a:satMod val="155000"/>
                  <a:alpha val="0"/>
                </a:schemeClr>
              </a:gs>
              <a:gs pos="100000">
                <a:schemeClr val="accent1">
                  <a:tint val="95500"/>
                  <a:shade val="100000"/>
                  <a:satMod val="155000"/>
                  <a:alpha val="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6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6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9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5000"/>
                    <a:satMod val="180000"/>
                    <a:alpha val="0"/>
                  </a:schemeClr>
                </a:gs>
                <a:gs pos="50000">
                  <a:schemeClr val="accent1">
                    <a:shade val="45000"/>
                    <a:satMod val="170000"/>
                    <a:alpha val="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  <a:alpha val="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  <a:alpha val="0"/>
                  </a:scheme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95271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Economic Instability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Many European nations were in debt after a long and expensive war</a:t>
            </a:r>
            <a:endParaRPr lang="en-US" sz="2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Postwar Uncertainty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Instability in Europe after World War I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2971800"/>
            <a:ext cx="4419600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60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Example – Germany</a:t>
            </a:r>
          </a:p>
          <a:p>
            <a:pPr>
              <a:spcBef>
                <a:spcPts val="1600"/>
              </a:spcBef>
            </a:pPr>
            <a:r>
              <a:rPr lang="en-US" sz="2000" dirty="0" smtClean="0"/>
              <a:t>Germany had printed lots of extra money to pay for war expenses</a:t>
            </a:r>
          </a:p>
          <a:p>
            <a:pPr>
              <a:spcBef>
                <a:spcPts val="16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As a result, the value of German currency fell</a:t>
            </a:r>
          </a:p>
          <a:p>
            <a:endParaRPr lang="en-US" dirty="0"/>
          </a:p>
        </p:txBody>
      </p:sp>
      <p:pic>
        <p:nvPicPr>
          <p:cNvPr id="8" name="Picture 7" descr="German Infl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0"/>
            <a:ext cx="3124200" cy="3704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Authoritarian leader</a:t>
            </a:r>
          </a:p>
          <a:p>
            <a:r>
              <a:rPr lang="en-US" sz="2000" dirty="0" smtClean="0"/>
              <a:t>One political party</a:t>
            </a:r>
          </a:p>
          <a:p>
            <a:r>
              <a:rPr lang="en-US" sz="2000" dirty="0" smtClean="0"/>
              <a:t>State is supreme</a:t>
            </a:r>
          </a:p>
          <a:p>
            <a:r>
              <a:rPr lang="en-US" sz="2000" dirty="0" smtClean="0"/>
              <a:t>Individual rights are denied in favor of the state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Fascism</a:t>
            </a:r>
            <a:br>
              <a:rPr lang="en-US" dirty="0" smtClean="0"/>
            </a:br>
            <a:r>
              <a:rPr lang="en-US" sz="2400" dirty="0" smtClean="0"/>
              <a:t>Characteristics</a:t>
            </a:r>
            <a:endParaRPr lang="en-US" dirty="0"/>
          </a:p>
        </p:txBody>
      </p:sp>
      <p:pic>
        <p:nvPicPr>
          <p:cNvPr id="4" name="Picture 3" descr="mussol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00400"/>
            <a:ext cx="2794000" cy="3073400"/>
          </a:xfrm>
          <a:prstGeom prst="rect">
            <a:avLst/>
          </a:prstGeom>
        </p:spPr>
      </p:pic>
      <p:pic>
        <p:nvPicPr>
          <p:cNvPr id="5" name="Picture 4" descr="hit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00400"/>
            <a:ext cx="2317750" cy="3058614"/>
          </a:xfrm>
          <a:prstGeom prst="rect">
            <a:avLst/>
          </a:prstGeom>
        </p:spPr>
      </p:pic>
      <p:pic>
        <p:nvPicPr>
          <p:cNvPr id="7" name="Picture 6" descr="Hirohi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200400"/>
            <a:ext cx="2592046" cy="30586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273800"/>
            <a:ext cx="27940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Italy: Mussolini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6273800"/>
            <a:ext cx="231775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Germany: Hitler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6241534"/>
            <a:ext cx="259204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Japan: Hirohito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3.mm.bing.net/images/thumbnail.aspx?q=1366117192010&amp;id=07f254477126a47dde59cbb9a37b2459&amp;url=http%3a%2f%2fwww.bromfields.net%2fljb%2f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4400"/>
            <a:ext cx="311183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Fascism Concept Web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78791"/>
            <a:ext cx="8610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Work with ONE partner to create </a:t>
            </a:r>
            <a:r>
              <a:rPr lang="en-US" sz="3000" dirty="0"/>
              <a:t>a 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chemeClr val="accent1"/>
                </a:solidFill>
              </a:rPr>
              <a:t>Fascism </a:t>
            </a:r>
            <a:r>
              <a:rPr lang="en-US" sz="3000" b="1" dirty="0">
                <a:solidFill>
                  <a:schemeClr val="accent1"/>
                </a:solidFill>
              </a:rPr>
              <a:t>concept web </a:t>
            </a:r>
            <a:r>
              <a:rPr lang="en-US" sz="3000" dirty="0"/>
              <a:t>that describes the </a:t>
            </a:r>
            <a:r>
              <a:rPr lang="en-US" sz="3000" b="1" dirty="0">
                <a:solidFill>
                  <a:schemeClr val="accent1"/>
                </a:solidFill>
              </a:rPr>
              <a:t>key traits </a:t>
            </a:r>
            <a:r>
              <a:rPr lang="en-US" sz="3000" dirty="0"/>
              <a:t>of a </a:t>
            </a:r>
            <a:r>
              <a:rPr lang="en-US" sz="3000" dirty="0" smtClean="0">
                <a:solidFill>
                  <a:schemeClr val="accent1"/>
                </a:solidFill>
              </a:rPr>
              <a:t>fascist</a:t>
            </a:r>
            <a:r>
              <a:rPr lang="en-US" sz="3000" dirty="0" smtClean="0"/>
              <a:t> </a:t>
            </a:r>
            <a:r>
              <a:rPr lang="en-US" sz="3000" dirty="0"/>
              <a:t>government in pictures &amp; </a:t>
            </a:r>
            <a:r>
              <a:rPr lang="en-US" sz="3000" dirty="0" smtClean="0"/>
              <a:t>words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Use your </a:t>
            </a:r>
            <a:r>
              <a:rPr lang="en-US" sz="3000" b="1" dirty="0" smtClean="0">
                <a:solidFill>
                  <a:schemeClr val="accent1"/>
                </a:solidFill>
              </a:rPr>
              <a:t>notes</a:t>
            </a:r>
            <a:r>
              <a:rPr lang="en-US" sz="3000" dirty="0" smtClean="0"/>
              <a:t> &amp; textbook </a:t>
            </a:r>
            <a:r>
              <a:rPr lang="en-US" sz="3000" b="1" dirty="0" smtClean="0">
                <a:solidFill>
                  <a:schemeClr val="accent1"/>
                </a:solidFill>
              </a:rPr>
              <a:t>pages 910-11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/>
              <a:t>Requirements</a:t>
            </a:r>
            <a:r>
              <a:rPr lang="en-US" sz="3000" b="1" dirty="0"/>
              <a:t>: </a:t>
            </a:r>
            <a:r>
              <a:rPr lang="en-US" sz="3000" dirty="0" smtClean="0"/>
              <a:t>5 </a:t>
            </a:r>
            <a:r>
              <a:rPr lang="en-US" sz="3000" dirty="0"/>
              <a:t>pictures &amp; </a:t>
            </a:r>
            <a:r>
              <a:rPr lang="en-US" sz="3000" dirty="0" smtClean="0"/>
              <a:t>5 </a:t>
            </a:r>
            <a:r>
              <a:rPr lang="en-US" sz="3000" dirty="0"/>
              <a:t>phrases                  </a:t>
            </a:r>
            <a:r>
              <a:rPr lang="en-US" sz="3000" dirty="0" smtClean="0"/>
              <a:t>    </a:t>
            </a:r>
            <a:r>
              <a:rPr lang="en-US" sz="2800" dirty="0" smtClean="0"/>
              <a:t>( 2 </a:t>
            </a:r>
            <a:r>
              <a:rPr lang="en-US" sz="2800" dirty="0" err="1" smtClean="0"/>
              <a:t>pts</a:t>
            </a:r>
            <a:r>
              <a:rPr lang="en-US" sz="2800" dirty="0" smtClean="0"/>
              <a:t> </a:t>
            </a:r>
            <a:r>
              <a:rPr lang="en-US" sz="2800" dirty="0"/>
              <a:t>each, assignment is </a:t>
            </a:r>
            <a:r>
              <a:rPr lang="en-US" sz="2800" b="1" dirty="0"/>
              <a:t>20 total </a:t>
            </a:r>
            <a:r>
              <a:rPr lang="en-US" sz="2800" b="1" dirty="0" err="1" smtClean="0"/>
              <a:t>pts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1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rman wheelbarrow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680" r="-21680"/>
          <a:stretch>
            <a:fillRect/>
          </a:stretch>
        </p:blipFill>
        <p:spPr>
          <a:xfrm>
            <a:off x="457200" y="1447800"/>
            <a:ext cx="8229600" cy="45259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 Instability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62271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Political</a:t>
            </a:r>
            <a:r>
              <a:rPr lang="en-US" sz="2800" b="1" u="sng" dirty="0" smtClean="0">
                <a:solidFill>
                  <a:schemeClr val="tx1"/>
                </a:solidFill>
              </a:rPr>
              <a:t> Instability</a:t>
            </a:r>
            <a:endParaRPr lang="en-US" sz="2800" b="1" dirty="0" smtClean="0"/>
          </a:p>
          <a:p>
            <a:pPr marL="850392" lvl="1" indent="-457200">
              <a:spcBef>
                <a:spcPts val="1524"/>
              </a:spcBef>
              <a:buAutoNum type="arabicPeriod"/>
            </a:pPr>
            <a:r>
              <a:rPr lang="en-US" sz="2400" dirty="0" smtClean="0"/>
              <a:t>Absolute rulers had been overthrown.</a:t>
            </a:r>
          </a:p>
          <a:p>
            <a:pPr marL="850392" lvl="1" indent="-457200">
              <a:spcBef>
                <a:spcPts val="1524"/>
              </a:spcBef>
              <a:buAutoNum type="arabicPeriod"/>
            </a:pPr>
            <a:r>
              <a:rPr lang="en-US" sz="2400" dirty="0" smtClean="0"/>
              <a:t>New governments had no experience with democracy.</a:t>
            </a:r>
          </a:p>
          <a:p>
            <a:pPr marL="850392" lvl="1" indent="-457200">
              <a:spcBef>
                <a:spcPts val="1524"/>
              </a:spcBef>
              <a:buAutoNum type="arabicPeriod"/>
            </a:pPr>
            <a:r>
              <a:rPr lang="en-US" sz="2400" dirty="0" smtClean="0"/>
              <a:t>Some countries had several political groups, making it difficult for any party to gain a majority.</a:t>
            </a:r>
          </a:p>
          <a:p>
            <a:pPr marL="850392" lvl="1" indent="-457200">
              <a:spcBef>
                <a:spcPts val="1524"/>
              </a:spcBef>
              <a:buAutoNum type="arabicPeriod"/>
            </a:pPr>
            <a:r>
              <a:rPr lang="en-US" sz="2400" dirty="0" smtClean="0"/>
              <a:t>Frequent changes in government made it hard to develop strong leadership.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Postwar Uncertainty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Instability in Europe after World War I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86429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Example – Russia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Political Instability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124200" y="1676400"/>
            <a:ext cx="6019800" cy="501616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Bolsheviks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Extreme revolutionaries who followed Socialism and advocated for overthrowing the upper class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300" b="1" u="sng" dirty="0" smtClean="0"/>
              <a:t>The Russian Revolution, 1917</a:t>
            </a:r>
            <a:r>
              <a:rPr lang="en-US" sz="2300" b="1" dirty="0" smtClean="0"/>
              <a:t> </a:t>
            </a:r>
            <a:r>
              <a:rPr lang="en-US" sz="2300" dirty="0" smtClean="0"/>
              <a:t>– Established the Soviet Union</a:t>
            </a:r>
          </a:p>
          <a:p>
            <a:pPr marL="822960" lvl="1" indent="-256032" defTabSz="914400">
              <a:spcBef>
                <a:spcPts val="16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Lenin reorganized the country under several soviets, or local councils of workers and peasants</a:t>
            </a:r>
          </a:p>
          <a:p>
            <a:pPr marL="822960" lvl="1" indent="-256032" defTabSz="914400">
              <a:spcBef>
                <a:spcPts val="16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renamed Russia the Union of Soviet Socialist Republics (USSR).  </a:t>
            </a:r>
          </a:p>
          <a:p>
            <a:pPr marL="822960" lvl="1" indent="-256032" defTabSz="914400">
              <a:spcBef>
                <a:spcPts val="16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baseline="0" dirty="0" smtClean="0"/>
              <a:t>Lenin</a:t>
            </a:r>
            <a:r>
              <a:rPr lang="en-US" sz="2000" dirty="0" smtClean="0"/>
              <a:t> ordered all farmland be distributed among peasants &amp; control of factories be given to the workers.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 descr="lenin_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2739849" cy="4000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199" y="5753100"/>
            <a:ext cx="2739849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Vladimir Lenin</a:t>
            </a:r>
          </a:p>
          <a:p>
            <a:pPr algn="ctr"/>
            <a:r>
              <a:rPr lang="en-US" sz="1400" dirty="0" smtClean="0"/>
              <a:t>Leader of the Bolsheviks and “Father of the Russian Revolution”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162" dirty="0" smtClean="0"/>
              <a:t>Millions of Europeans lost faith in democratic government and began looking for strong authoritarian leadership.</a:t>
            </a:r>
          </a:p>
          <a:p>
            <a:pPr>
              <a:spcAft>
                <a:spcPts val="600"/>
              </a:spcAft>
            </a:pPr>
            <a:r>
              <a:rPr lang="en-US" b="1" u="sng" dirty="0" smtClean="0"/>
              <a:t>Fascism</a:t>
            </a:r>
            <a:r>
              <a:rPr lang="en-US" dirty="0" smtClean="0"/>
              <a:t> was a new political movement that emphasized loyalty to the state and obedience to its leader.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Fascists promised to strengthen the economy.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Fascists promised to punish those responsible for hard times.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Fascists promised to restore order and national pride.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Fascism attracted many people who felt angry about the peace treaties that followed World War 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Fascism</a:t>
            </a:r>
            <a:br>
              <a:rPr lang="en-US" dirty="0" smtClean="0"/>
            </a:br>
            <a:r>
              <a:rPr lang="en-US" sz="2400" dirty="0" smtClean="0"/>
              <a:t>Rise in Europe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5702" y="1630681"/>
            <a:ext cx="6312599" cy="5074919"/>
            <a:chOff x="130009" y="205740"/>
            <a:chExt cx="5092073" cy="5074919"/>
          </a:xfrm>
        </p:grpSpPr>
        <p:sp>
          <p:nvSpPr>
            <p:cNvPr id="8" name="Oval 7"/>
            <p:cNvSpPr/>
            <p:nvPr/>
          </p:nvSpPr>
          <p:spPr>
            <a:xfrm>
              <a:off x="130009" y="205740"/>
              <a:ext cx="5092073" cy="507491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841064" y="804182"/>
              <a:ext cx="2935970" cy="3878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 smtClean="0">
                <a:latin typeface="Maiandra GD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13313" y="1607821"/>
            <a:ext cx="6554487" cy="5074919"/>
            <a:chOff x="3671419" y="205740"/>
            <a:chExt cx="5360688" cy="5074919"/>
          </a:xfrm>
        </p:grpSpPr>
        <p:sp>
          <p:nvSpPr>
            <p:cNvPr id="6" name="Oval 5"/>
            <p:cNvSpPr/>
            <p:nvPr/>
          </p:nvSpPr>
          <p:spPr>
            <a:xfrm>
              <a:off x="3671419" y="205740"/>
              <a:ext cx="5360688" cy="507491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5192695" y="804182"/>
              <a:ext cx="3090847" cy="3878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 smtClean="0">
                <a:latin typeface="Maiandra GD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 smtClean="0">
                <a:latin typeface="Maiandra GD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 smtClean="0">
                <a:latin typeface="Maiandra GD" pitchFamily="34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 smtClean="0">
                <a:latin typeface="Maiandra GD" pitchFamily="34" charset="0"/>
              </a:endParaRPr>
            </a:p>
          </p:txBody>
        </p:sp>
      </p:grpSp>
      <p:sp>
        <p:nvSpPr>
          <p:cNvPr id="11" name="Text Placeholder 2"/>
          <p:cNvSpPr txBox="1">
            <a:spLocks/>
          </p:cNvSpPr>
          <p:nvPr/>
        </p:nvSpPr>
        <p:spPr>
          <a:xfrm>
            <a:off x="457200" y="328613"/>
            <a:ext cx="4022725" cy="6397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/>
            <a:r>
              <a:rPr lang="en-US" sz="3500" b="1" dirty="0" smtClean="0">
                <a:latin typeface="Maiandra GD" pitchFamily="34" charset="0"/>
              </a:rPr>
              <a:t>Fascism</a:t>
            </a: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343400" y="228600"/>
            <a:ext cx="4022725" cy="63976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algn="r"/>
            <a:r>
              <a:rPr lang="en-US" sz="3500" b="1" dirty="0" smtClean="0">
                <a:latin typeface="Maiandra GD" pitchFamily="34" charset="0"/>
              </a:rPr>
              <a:t>Communism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9439" y="2541925"/>
            <a:ext cx="30451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Ruled by dictators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One-party rule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Denied individual rights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State is supreme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No democracy practiced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551" y="2796541"/>
            <a:ext cx="190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not seek a classes society </a:t>
            </a:r>
          </a:p>
          <a:p>
            <a:endParaRPr lang="en-US" dirty="0" smtClean="0"/>
          </a:p>
          <a:p>
            <a:r>
              <a:rPr lang="en-US" dirty="0" smtClean="0"/>
              <a:t>Believed each class had its place and function </a:t>
            </a:r>
          </a:p>
          <a:p>
            <a:endParaRPr lang="en-US" dirty="0"/>
          </a:p>
          <a:p>
            <a:r>
              <a:rPr lang="en-US" dirty="0" smtClean="0"/>
              <a:t>Extreme nationalists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21751" y="3203616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Wanted a classless society</a:t>
            </a:r>
          </a:p>
          <a:p>
            <a:endParaRPr lang="en-US" dirty="0"/>
          </a:p>
          <a:p>
            <a:r>
              <a:rPr lang="en-US" dirty="0" smtClean="0"/>
              <a:t>Internationalists – wanted to unite workers worldwide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953869"/>
            <a:ext cx="3642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Countries:</a:t>
            </a:r>
          </a:p>
          <a:p>
            <a:r>
              <a:rPr lang="en-US" dirty="0" smtClean="0"/>
              <a:t>Germany, Italy, Japan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1" y="83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Countries:</a:t>
            </a:r>
          </a:p>
          <a:p>
            <a:r>
              <a:rPr lang="en-US" dirty="0" smtClean="0"/>
              <a:t>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Background:</a:t>
            </a:r>
          </a:p>
          <a:p>
            <a:pPr lvl="1"/>
            <a:r>
              <a:rPr lang="en-US" sz="1800" dirty="0" smtClean="0"/>
              <a:t>Italy did not gain any new territory in the Treaty of Versailles.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Bad economy and unemployment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Was a newspaper editor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He promised to improve the economy and strengthen the military of Italy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30,000 of his followers marched on Rome and took power of the government from the king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Abolished democracy and outlawed opposition political parties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Put all who opposed him in jail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Controlled all radio to promote fascist ideas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Benito Mussolini</a:t>
            </a:r>
            <a:br>
              <a:rPr lang="en-US" dirty="0" smtClean="0"/>
            </a:br>
            <a:r>
              <a:rPr lang="en-US" sz="2400" dirty="0" smtClean="0"/>
              <a:t>Italy</a:t>
            </a:r>
            <a:endParaRPr lang="en-US" dirty="0"/>
          </a:p>
        </p:txBody>
      </p:sp>
      <p:pic>
        <p:nvPicPr>
          <p:cNvPr id="4" name="Picture 3" descr="mussol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8278"/>
            <a:ext cx="1117600" cy="122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Background:</a:t>
            </a:r>
          </a:p>
          <a:p>
            <a:pPr lvl="1"/>
            <a:r>
              <a:rPr lang="en-US" sz="1800" i="1" dirty="0" smtClean="0"/>
              <a:t>National Socialist German Worker Party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(Nazi) </a:t>
            </a:r>
            <a:r>
              <a:rPr lang="en-US" sz="1800" dirty="0" smtClean="0"/>
              <a:t>party formed after WWI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The goal of the Nazis was overturning the treaty of Versailles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Became the leader of the Nazis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Wrote a famous book, </a:t>
            </a:r>
            <a:r>
              <a:rPr lang="en-US" sz="2000" i="1" dirty="0" smtClean="0"/>
              <a:t>Mien </a:t>
            </a:r>
            <a:r>
              <a:rPr lang="en-US" sz="2000" i="1" dirty="0" err="1" smtClean="0"/>
              <a:t>Kampf</a:t>
            </a:r>
            <a:r>
              <a:rPr lang="en-US" sz="2000" i="1" dirty="0" smtClean="0"/>
              <a:t> </a:t>
            </a:r>
            <a:r>
              <a:rPr lang="en-US" sz="2000" dirty="0" smtClean="0"/>
              <a:t>(“My Struggles”) that outlined his beliefs, including white supremacy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When the Nazis took over German government, he banned all other political parties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Formed a secret police, the </a:t>
            </a:r>
            <a:r>
              <a:rPr lang="en-US" sz="2000" i="1" dirty="0" smtClean="0"/>
              <a:t>SS</a:t>
            </a:r>
            <a:r>
              <a:rPr lang="en-US" sz="2000" dirty="0" smtClean="0"/>
              <a:t>, that murdered all his enemies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Took all authority over business and labor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Burned books that criticized the Nazi party</a:t>
            </a:r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Adolf Hitler</a:t>
            </a:r>
            <a:br>
              <a:rPr lang="en-US" dirty="0" smtClean="0"/>
            </a:br>
            <a:r>
              <a:rPr lang="en-US" sz="2400" dirty="0" smtClean="0"/>
              <a:t>Germany</a:t>
            </a:r>
            <a:endParaRPr lang="en-US" dirty="0"/>
          </a:p>
        </p:txBody>
      </p:sp>
      <p:pic>
        <p:nvPicPr>
          <p:cNvPr id="5" name="Picture 4" descr="hit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4638"/>
            <a:ext cx="793750" cy="1047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Background:</a:t>
            </a:r>
          </a:p>
          <a:p>
            <a:pPr lvl="1"/>
            <a:r>
              <a:rPr lang="en-US" sz="1800" dirty="0" smtClean="0"/>
              <a:t>Japanese blamed their government for economic problems</a:t>
            </a:r>
          </a:p>
          <a:p>
            <a:pPr lvl="1"/>
            <a:r>
              <a:rPr lang="en-US" sz="1800" dirty="0" smtClean="0"/>
              <a:t>The military took over the government and installed Emperor Hirohito as head of the state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Extreme nationalism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Believed that foreign expansion would solve economic problems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Invaded China, Manchuria, and Korea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Withdrew from the League of Nations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Emperor Hirohito</a:t>
            </a:r>
            <a:br>
              <a:rPr lang="en-US" dirty="0" smtClean="0"/>
            </a:br>
            <a:r>
              <a:rPr lang="en-US" sz="2400" dirty="0" smtClean="0"/>
              <a:t>Japan</a:t>
            </a:r>
            <a:endParaRPr lang="en-US" dirty="0"/>
          </a:p>
        </p:txBody>
      </p:sp>
      <p:pic>
        <p:nvPicPr>
          <p:cNvPr id="4" name="Picture 3" descr="Hirohi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87" y="166878"/>
            <a:ext cx="1113941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611</TotalTime>
  <Words>606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Lucida Sans Unicode</vt:lpstr>
      <vt:lpstr>Maiandra GD</vt:lpstr>
      <vt:lpstr>Verdana</vt:lpstr>
      <vt:lpstr>Wingdings 2</vt:lpstr>
      <vt:lpstr>Wingdings 3</vt:lpstr>
      <vt:lpstr>Concourse</vt:lpstr>
      <vt:lpstr>iRespondQuestionMaster</vt:lpstr>
      <vt:lpstr>iRespondGraphMaster</vt:lpstr>
      <vt:lpstr>Postwar Uncertainty Instability in Europe after World War I</vt:lpstr>
      <vt:lpstr>Economic Instability</vt:lpstr>
      <vt:lpstr>Postwar Uncertainty Instability in Europe after World War I</vt:lpstr>
      <vt:lpstr>Political Instability</vt:lpstr>
      <vt:lpstr>Fascism Rise in Europe</vt:lpstr>
      <vt:lpstr>PowerPoint Presentation</vt:lpstr>
      <vt:lpstr>Benito Mussolini Italy</vt:lpstr>
      <vt:lpstr>Adolf Hitler Germany</vt:lpstr>
      <vt:lpstr>Emperor Hirohito Japan</vt:lpstr>
      <vt:lpstr>Fascism Characteristics</vt:lpstr>
      <vt:lpstr>Fascism Concept Web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Postwar Uncertainty</dc:title>
  <dc:creator>Site License</dc:creator>
  <cp:lastModifiedBy>Gwendolyn Brent</cp:lastModifiedBy>
  <cp:revision>26</cp:revision>
  <dcterms:created xsi:type="dcterms:W3CDTF">2011-04-21T16:51:07Z</dcterms:created>
  <dcterms:modified xsi:type="dcterms:W3CDTF">2015-12-01T21:30:35Z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