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6" r:id="rId2"/>
    <p:sldMasterId id="2147483699" r:id="rId3"/>
  </p:sldMasterIdLst>
  <p:handoutMasterIdLst>
    <p:handoutMasterId r:id="rId10"/>
  </p:handoutMasterIdLst>
  <p:sldIdLst>
    <p:sldId id="256" r:id="rId4"/>
    <p:sldId id="257" r:id="rId5"/>
    <p:sldId id="258" r:id="rId6"/>
    <p:sldId id="260" r:id="rId7"/>
    <p:sldId id="261" r:id="rId8"/>
    <p:sldId id="263" r:id="rId9"/>
  </p:sldIdLst>
  <p:sldSz cx="9144000" cy="6858000" type="screen4x3"/>
  <p:notesSz cx="700405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A3BB7A41-DF4A-4D75-97F7-F6961E3E73E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5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760605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3A09849A-F74C-4858-9BF2-C35B266A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8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  <a:prstGeom prst="rect">
            <a:avLst/>
          </a:prstGeo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  <a:prstGeom prst="rect">
            <a:avLst/>
          </a:prstGeo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  <a:prstGeom prst="rect">
            <a:avLst/>
          </a:prstGeo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  <a:prstGeom prst="rect">
            <a:avLst/>
          </a:prstGeo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  <a:prstGeom prst="rect">
            <a:avLst/>
          </a:prstGeo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  <a:prstGeom prst="rect">
            <a:avLst/>
          </a:prstGeo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3B4252-F9CD-F549-ABDE-E1264327F34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9A9529-8A78-B643-B112-6BEFC0A0F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69000">
                  <a:schemeClr val="accent1">
                    <a:tint val="80000"/>
                    <a:shade val="100000"/>
                    <a:satMod val="15000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69000">
                  <a:schemeClr val="accent1">
                    <a:tint val="80000"/>
                    <a:shade val="100000"/>
                    <a:satMod val="15000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69000">
                  <a:schemeClr val="accent1">
                    <a:tint val="80000"/>
                    <a:shade val="100000"/>
                    <a:satMod val="15000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69000">
                  <a:schemeClr val="accent1">
                    <a:tint val="80000"/>
                    <a:shade val="100000"/>
                    <a:satMod val="15000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69000">
                  <a:schemeClr val="accent1">
                    <a:tint val="80000"/>
                    <a:shade val="100000"/>
                    <a:satMod val="15000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  <a:alpha val="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12700" cap="flat" cmpd="sng" algn="ctr">
              <a:noFill/>
              <a:prstDash val="solid"/>
            </a:ln>
            <a:effectLst>
              <a:outerShdw blurRad="63500" dist="25400" dir="5400000" sx="101000" sy="101000" rotWithShape="0">
                <a:srgbClr val="000000">
                  <a:alpha val="4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 defTabSz="914400">
              <a:spcBef>
                <a:spcPct val="0"/>
              </a:spcBef>
              <a:buNone/>
            </a:pPr>
            <a:r>
              <a:rPr lang="en-US" sz="4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lvl="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lvl="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lvl="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lvl="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lvl="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100000"/>
                  <a:satMod val="120000"/>
                  <a:alpha val="0"/>
                </a:schemeClr>
              </a:gs>
              <a:gs pos="69000">
                <a:schemeClr val="accent1">
                  <a:tint val="8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15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  <a:ln w="12700" cap="flat" cmpd="sng" algn="ctr">
            <a:noFill/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100000"/>
                  <a:satMod val="120000"/>
                  <a:alpha val="0"/>
                </a:schemeClr>
              </a:gs>
              <a:gs pos="69000">
                <a:schemeClr val="accent1">
                  <a:tint val="8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15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  <a:ln w="12700" cap="flat" cmpd="sng" algn="ctr">
            <a:noFill/>
            <a:prstDash val="solid"/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200" i="1" dirty="0">
              <a:solidFill>
                <a:schemeClr val="tx1"/>
              </a:solidFill>
            </a:endParaRPr>
          </a:p>
        </p:txBody>
      </p:sp>
      <p:pic>
        <p:nvPicPr>
          <p:cNvPr id="6" name="Picture 5" descr="lightbul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581542"/>
            <a:ext cx="3505200" cy="3967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799" cy="4343400"/>
          </a:xfrm>
        </p:spPr>
        <p:txBody>
          <a:bodyPr/>
          <a:lstStyle/>
          <a:p>
            <a:r>
              <a:rPr lang="en-US" b="1" u="sng" dirty="0">
                <a:solidFill>
                  <a:schemeClr val="accent6"/>
                </a:solidFill>
              </a:rPr>
              <a:t>The Enlightenment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was a European movement when thinkers attempted to apply reason to all parts of society.  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New Ideas about </a:t>
            </a:r>
            <a:r>
              <a:rPr lang="en-US" i="1" u="sng" dirty="0">
                <a:solidFill>
                  <a:schemeClr val="tx1"/>
                </a:solidFill>
              </a:rPr>
              <a:t>The Right to Govern</a:t>
            </a:r>
          </a:p>
          <a:p>
            <a:pPr lvl="1">
              <a:buNone/>
            </a:pPr>
            <a:r>
              <a:rPr lang="en-US" dirty="0">
                <a:solidFill>
                  <a:schemeClr val="tx1"/>
                </a:solidFill>
              </a:rPr>
              <a:t>		“A government’s power comes from the </a:t>
            </a:r>
            <a:r>
              <a:rPr lang="en-US" b="1" dirty="0">
                <a:solidFill>
                  <a:schemeClr val="accent6"/>
                </a:solidFill>
              </a:rPr>
              <a:t>consent</a:t>
            </a:r>
            <a:r>
              <a:rPr lang="en-US" dirty="0">
                <a:solidFill>
                  <a:schemeClr val="tx1"/>
                </a:solidFill>
              </a:rPr>
              <a:t> of the 	governed.”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</a:rPr>
              <a:t>New Ideas about the </a:t>
            </a:r>
            <a:r>
              <a:rPr lang="en-US" i="1" u="sng" dirty="0">
                <a:solidFill>
                  <a:schemeClr val="tx1"/>
                </a:solidFill>
              </a:rPr>
              <a:t>Relationship between Ruler and State</a:t>
            </a:r>
          </a:p>
          <a:p>
            <a:pPr lvl="1">
              <a:buNone/>
            </a:pPr>
            <a:r>
              <a:rPr lang="en-US" dirty="0">
                <a:solidFill>
                  <a:schemeClr val="tx1"/>
                </a:solidFill>
              </a:rPr>
              <a:t>		“The monarch exists to </a:t>
            </a:r>
            <a:r>
              <a:rPr lang="en-US" b="1" dirty="0">
                <a:solidFill>
                  <a:srgbClr val="C00000"/>
                </a:solidFill>
              </a:rPr>
              <a:t>serve</a:t>
            </a:r>
            <a:r>
              <a:rPr lang="en-US" dirty="0">
                <a:solidFill>
                  <a:schemeClr val="tx1"/>
                </a:solidFill>
              </a:rPr>
              <a:t> the state and </a:t>
            </a:r>
            <a:r>
              <a:rPr lang="en-US" b="1" dirty="0">
                <a:solidFill>
                  <a:srgbClr val="C00000"/>
                </a:solidFill>
              </a:rPr>
              <a:t>support</a:t>
            </a:r>
            <a:r>
              <a:rPr lang="en-US" dirty="0">
                <a:solidFill>
                  <a:schemeClr val="tx1"/>
                </a:solidFill>
              </a:rPr>
              <a:t> the 	welfare of citizens.”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33400"/>
            <a:ext cx="8042276" cy="1336956"/>
          </a:xfrm>
        </p:spPr>
        <p:txBody>
          <a:bodyPr/>
          <a:lstStyle/>
          <a:p>
            <a:r>
              <a:rPr lang="en-US" sz="4400" dirty="0"/>
              <a:t>What did philosophers of the Enlightenment believe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09799"/>
            <a:ext cx="8042276" cy="37338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u="sng" dirty="0">
                <a:solidFill>
                  <a:schemeClr val="accent6"/>
                </a:solidFill>
              </a:rPr>
              <a:t>Reason: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Truth can be discovered through reason or logical thinking.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>
                <a:solidFill>
                  <a:srgbClr val="C00000"/>
                </a:solidFill>
              </a:rPr>
              <a:t>Nature: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Nature is logical.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>
                <a:solidFill>
                  <a:srgbClr val="C00000"/>
                </a:solidFill>
              </a:rPr>
              <a:t>Happiness:</a:t>
            </a:r>
            <a:r>
              <a:rPr lang="en-US" dirty="0">
                <a:solidFill>
                  <a:schemeClr val="tx1"/>
                </a:solidFill>
              </a:rPr>
              <a:t> Happiness can be found on earth, not only in heaven.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>
                <a:solidFill>
                  <a:srgbClr val="C00000"/>
                </a:solidFill>
              </a:rPr>
              <a:t>Progress:</a:t>
            </a:r>
            <a:r>
              <a:rPr lang="en-US" dirty="0">
                <a:solidFill>
                  <a:schemeClr val="tx1"/>
                </a:solidFill>
              </a:rPr>
              <a:t> Society and humans can improve.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>
                <a:solidFill>
                  <a:srgbClr val="C00000"/>
                </a:solidFill>
              </a:rPr>
              <a:t>Liberty:</a:t>
            </a:r>
            <a:r>
              <a:rPr lang="en-US" dirty="0">
                <a:solidFill>
                  <a:schemeClr val="tx1"/>
                </a:solidFill>
              </a:rPr>
              <a:t> People should be free.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Individuals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>
                <a:solidFill>
                  <a:srgbClr val="C00000"/>
                </a:solidFill>
              </a:rPr>
              <a:t>John Locke</a:t>
            </a:r>
          </a:p>
          <a:p>
            <a:r>
              <a:rPr lang="en-US" dirty="0">
                <a:solidFill>
                  <a:schemeClr val="tx1"/>
                </a:solidFill>
              </a:rPr>
              <a:t>Humans can learn &amp; improve.  Humans are reasonable and have the ability to govern themselves.</a:t>
            </a:r>
          </a:p>
          <a:p>
            <a:r>
              <a:rPr lang="en-US" u="sng" dirty="0">
                <a:solidFill>
                  <a:schemeClr val="tx1"/>
                </a:solidFill>
              </a:rPr>
              <a:t>Natural Rights Theory</a:t>
            </a:r>
            <a:r>
              <a:rPr lang="en-US" dirty="0">
                <a:solidFill>
                  <a:schemeClr val="tx1"/>
                </a:solidFill>
              </a:rPr>
              <a:t>: Humans have the right to life, liberty, and property.</a:t>
            </a:r>
          </a:p>
          <a:p>
            <a:r>
              <a:rPr lang="en-US" dirty="0">
                <a:solidFill>
                  <a:schemeClr val="tx1"/>
                </a:solidFill>
              </a:rPr>
              <a:t>The job of government is to protect those rights.  If it fails to do so, the people should overthrow it.</a:t>
            </a:r>
          </a:p>
        </p:txBody>
      </p:sp>
      <p:pic>
        <p:nvPicPr>
          <p:cNvPr id="8" name="Content Placeholder 7" descr="John_Lock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702" r="-770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Individuals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>
                <a:solidFill>
                  <a:srgbClr val="C00000"/>
                </a:solidFill>
              </a:rPr>
              <a:t>Voltaire</a:t>
            </a:r>
          </a:p>
          <a:p>
            <a:r>
              <a:rPr lang="en-US" dirty="0">
                <a:solidFill>
                  <a:schemeClr val="tx1"/>
                </a:solidFill>
              </a:rPr>
              <a:t>French writer</a:t>
            </a:r>
          </a:p>
          <a:p>
            <a:r>
              <a:rPr lang="en-US" dirty="0">
                <a:solidFill>
                  <a:schemeClr val="tx1"/>
                </a:solidFill>
              </a:rPr>
              <a:t>Criticized the clergy, wealthy classes, and government in his writing</a:t>
            </a:r>
          </a:p>
          <a:p>
            <a:r>
              <a:rPr lang="en-US" dirty="0">
                <a:solidFill>
                  <a:schemeClr val="tx1"/>
                </a:solidFill>
              </a:rPr>
              <a:t>Supported tolerance, reason, freedom of religion, and freedom of speech</a:t>
            </a:r>
          </a:p>
        </p:txBody>
      </p:sp>
      <p:pic>
        <p:nvPicPr>
          <p:cNvPr id="7" name="Content Placeholder 6" descr="voltair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8234" r="-823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Individuals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>
                <a:solidFill>
                  <a:srgbClr val="C00000"/>
                </a:solidFill>
              </a:rPr>
              <a:t>Rousseau</a:t>
            </a:r>
          </a:p>
          <a:p>
            <a:r>
              <a:rPr lang="en-US" dirty="0">
                <a:solidFill>
                  <a:schemeClr val="tx1"/>
                </a:solidFill>
              </a:rPr>
              <a:t>French writer</a:t>
            </a:r>
          </a:p>
          <a:p>
            <a:r>
              <a:rPr lang="en-US" dirty="0">
                <a:solidFill>
                  <a:schemeClr val="tx1"/>
                </a:solidFill>
              </a:rPr>
              <a:t>Humans are naturally good, but are corrupted by civilization.  All people are equal.</a:t>
            </a:r>
          </a:p>
          <a:p>
            <a:r>
              <a:rPr lang="en-US" dirty="0">
                <a:solidFill>
                  <a:schemeClr val="tx1"/>
                </a:solidFill>
              </a:rPr>
              <a:t>Government should be guided by the wishes of society (direct democracy).  </a:t>
            </a:r>
          </a:p>
          <a:p>
            <a:r>
              <a:rPr lang="en-US" dirty="0">
                <a:solidFill>
                  <a:schemeClr val="tx1"/>
                </a:solidFill>
              </a:rPr>
              <a:t>People give control to the government in exchange for a common good.</a:t>
            </a:r>
          </a:p>
        </p:txBody>
      </p:sp>
      <p:pic>
        <p:nvPicPr>
          <p:cNvPr id="7" name="Content Placeholder 6" descr="rousseau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6206" r="-620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GraphMaster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QuestionMaster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394</TotalTime>
  <Words>222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News Gothic MT</vt:lpstr>
      <vt:lpstr>Wingdings 2</vt:lpstr>
      <vt:lpstr>Breeze</vt:lpstr>
      <vt:lpstr>iRespondGraphMaster</vt:lpstr>
      <vt:lpstr>iRespondQuestionMaster</vt:lpstr>
      <vt:lpstr>The Enlightenment</vt:lpstr>
      <vt:lpstr>The Enlightenment</vt:lpstr>
      <vt:lpstr>What did philosophers of the Enlightenment believe in?</vt:lpstr>
      <vt:lpstr>Important Individuals</vt:lpstr>
      <vt:lpstr>Important Individuals</vt:lpstr>
      <vt:lpstr>Important Individuals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</dc:title>
  <dc:creator>Site License</dc:creator>
  <cp:lastModifiedBy>Gwendolyn Echols</cp:lastModifiedBy>
  <cp:revision>22</cp:revision>
  <cp:lastPrinted>2013-11-18T20:46:31Z</cp:lastPrinted>
  <dcterms:created xsi:type="dcterms:W3CDTF">2010-10-27T13:53:47Z</dcterms:created>
  <dcterms:modified xsi:type="dcterms:W3CDTF">2020-03-20T16:28:48Z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KeepGraph">
    <vt:bool>false</vt:bool>
  </property>
  <property fmtid="{D5CDD505-2E9C-101B-9397-08002B2CF9AE}" pid="4" name="AutoReflect">
    <vt:bool>false</vt:bool>
  </property>
</Properties>
</file>