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  <p:sldMasterId id="2147483715" r:id="rId2"/>
  </p:sldMasterIdLst>
  <p:handoutMasterIdLst>
    <p:handoutMasterId r:id="rId14"/>
  </p:handoutMasterIdLst>
  <p:sldIdLst>
    <p:sldId id="264" r:id="rId3"/>
    <p:sldId id="265" r:id="rId4"/>
    <p:sldId id="262" r:id="rId5"/>
    <p:sldId id="256" r:id="rId6"/>
    <p:sldId id="259" r:id="rId7"/>
    <p:sldId id="257" r:id="rId8"/>
    <p:sldId id="258" r:id="rId9"/>
    <p:sldId id="266" r:id="rId10"/>
    <p:sldId id="260" r:id="rId11"/>
    <p:sldId id="261" r:id="rId12"/>
    <p:sldId id="263" r:id="rId13"/>
  </p:sldIdLst>
  <p:sldSz cx="9144000" cy="6858000" type="screen4x3"/>
  <p:notesSz cx="6858000" cy="91995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44C3A-2C81-41F8-8CC8-4424F1FA7FD3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68269-9A92-444C-9E17-31BA8F7E2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17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  <a:prstGeom prst="rect">
            <a:avLst/>
          </a:prstGeom>
        </p:spPr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E03E4080-B1B8-4F4E-8878-06BB0FF218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4945245-D368-4445-9052-E850FDEDC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blipFill dpi="0" rotWithShape="1">
              <a:blip r:embed="rId15">
                <a:alphaModFix/>
                <a:duotone>
                  <a:schemeClr val="accent1">
                    <a:satMod val="135000"/>
                    <a:lumMod val="80000"/>
                  </a:schemeClr>
                  <a:schemeClr val="accent1">
                    <a:satMod val="250000"/>
                    <a:lumMod val="150000"/>
                  </a:schemeClr>
                </a:duotone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  <a:scene3d>
              <a:camera prst="perspectiveFront" fov="3000000"/>
              <a:lightRig rig="threePt" dir="tl"/>
            </a:scene3d>
            <a:sp3d>
              <a:bevelT w="0" h="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blipFill dpi="0" rotWithShape="1">
              <a:blip r:embed="rId15">
                <a:alphaModFix/>
                <a:duotone>
                  <a:schemeClr val="accent1">
                    <a:satMod val="135000"/>
                    <a:lumMod val="80000"/>
                  </a:schemeClr>
                  <a:schemeClr val="accent1">
                    <a:satMod val="250000"/>
                    <a:lumMod val="150000"/>
                  </a:schemeClr>
                </a:duotone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  <a:scene3d>
              <a:camera prst="perspectiveFront" fov="3000000"/>
              <a:lightRig rig="threePt" dir="tl"/>
            </a:scene3d>
            <a:sp3d>
              <a:bevelT w="0" h="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blipFill dpi="0" rotWithShape="1">
              <a:blip r:embed="rId15">
                <a:alphaModFix amt="0"/>
                <a:duotone>
                  <a:schemeClr val="accent1">
                    <a:satMod val="135000"/>
                    <a:lumMod val="80000"/>
                  </a:schemeClr>
                  <a:schemeClr val="accent1">
                    <a:satMod val="250000"/>
                    <a:lumMod val="150000"/>
                  </a:schemeClr>
                </a:duotone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  <a:scene3d>
              <a:camera prst="perspectiveFront" fov="3000000"/>
              <a:lightRig rig="threePt" dir="tl"/>
            </a:scene3d>
            <a:sp3d>
              <a:bevelT w="0" h="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blipFill dpi="0" rotWithShape="1">
              <a:blip r:embed="rId15">
                <a:alphaModFix amt="0"/>
                <a:duotone>
                  <a:schemeClr val="accent1">
                    <a:satMod val="135000"/>
                    <a:lumMod val="80000"/>
                  </a:schemeClr>
                  <a:schemeClr val="accent1">
                    <a:satMod val="250000"/>
                    <a:lumMod val="150000"/>
                  </a:schemeClr>
                </a:duotone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  <a:scene3d>
              <a:camera prst="perspectiveFront" fov="3000000"/>
              <a:lightRig rig="threePt" dir="tl"/>
            </a:scene3d>
            <a:sp3d>
              <a:bevelT w="0" h="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blipFill dpi="0" rotWithShape="1">
              <a:blip r:embed="rId15">
                <a:alphaModFix amt="0"/>
                <a:duotone>
                  <a:schemeClr val="accent1">
                    <a:satMod val="135000"/>
                    <a:lumMod val="80000"/>
                  </a:schemeClr>
                  <a:schemeClr val="accent1">
                    <a:satMod val="250000"/>
                    <a:lumMod val="150000"/>
                  </a:schemeClr>
                </a:duotone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  <a:scene3d>
              <a:camera prst="perspectiveFront" fov="3000000"/>
              <a:lightRig rig="threePt" dir="tl"/>
            </a:scene3d>
            <a:sp3d>
              <a:bevelT w="0" h="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blipFill dpi="0" rotWithShape="1">
              <a:blip r:embed="rId15">
                <a:alphaModFix amt="0"/>
                <a:duotone>
                  <a:schemeClr val="accent1">
                    <a:satMod val="135000"/>
                    <a:lumMod val="80000"/>
                  </a:schemeClr>
                  <a:schemeClr val="accent1">
                    <a:satMod val="250000"/>
                    <a:lumMod val="150000"/>
                  </a:schemeClr>
                </a:duotone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  <a:scene3d>
              <a:camera prst="perspectiveFront" fov="3000000"/>
              <a:lightRig rig="threePt" dir="tl"/>
            </a:scene3d>
            <a:sp3d>
              <a:bevelT w="0" h="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blipFill dpi="0" rotWithShape="1">
              <a:blip r:embed="rId15">
                <a:alphaModFix amt="0"/>
                <a:duotone>
                  <a:schemeClr val="accent1">
                    <a:satMod val="135000"/>
                    <a:lumMod val="80000"/>
                  </a:schemeClr>
                  <a:schemeClr val="accent1">
                    <a:satMod val="250000"/>
                    <a:lumMod val="150000"/>
                  </a:schemeClr>
                </a:duotone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  <a:scene3d>
              <a:camera prst="perspectiveFront" fov="3000000"/>
              <a:lightRig rig="threePt" dir="tl"/>
            </a:scene3d>
            <a:sp3d>
              <a:bevelT w="0" h="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blipFill dpi="0" rotWithShape="1">
              <a:blip r:embed="rId15">
                <a:alphaModFix/>
                <a:duotone>
                  <a:schemeClr val="accent1">
                    <a:satMod val="135000"/>
                    <a:lumMod val="80000"/>
                  </a:schemeClr>
                  <a:schemeClr val="accent1">
                    <a:satMod val="250000"/>
                    <a:lumMod val="150000"/>
                  </a:schemeClr>
                </a:duotone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  <a:scene3d>
              <a:camera prst="perspectiveFront" fov="3000000"/>
              <a:lightRig rig="threePt" dir="tl"/>
            </a:scene3d>
            <a:sp3d>
              <a:bevelT w="0" h="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blipFill dpi="0" rotWithShape="1">
              <a:blip r:embed="rId15">
                <a:alphaModFix/>
                <a:duotone>
                  <a:schemeClr val="accent1">
                    <a:satMod val="135000"/>
                    <a:lumMod val="80000"/>
                  </a:schemeClr>
                  <a:schemeClr val="accent1">
                    <a:satMod val="250000"/>
                    <a:lumMod val="150000"/>
                  </a:schemeClr>
                </a:duotone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  <a:scene3d>
              <a:camera prst="perspectiveFront" fov="3000000"/>
              <a:lightRig rig="threePt" dir="tl"/>
            </a:scene3d>
            <a:sp3d>
              <a:bevelT w="0" h="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blipFill dpi="0" rotWithShape="1">
              <a:blip r:embed="rId15">
                <a:alphaModFix/>
                <a:duotone>
                  <a:schemeClr val="accent1">
                    <a:satMod val="135000"/>
                    <a:lumMod val="80000"/>
                  </a:schemeClr>
                  <a:schemeClr val="accent1">
                    <a:satMod val="250000"/>
                    <a:lumMod val="150000"/>
                  </a:schemeClr>
                </a:duotone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  <a:scene3d>
              <a:camera prst="perspectiveFront" fov="3000000"/>
              <a:lightRig rig="threePt" dir="tl"/>
            </a:scene3d>
            <a:sp3d>
              <a:bevelT w="0" h="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blipFill dpi="0" rotWithShape="1">
              <a:blip r:embed="rId15">
                <a:alphaModFix amt="0"/>
                <a:duotone>
                  <a:schemeClr val="accent1">
                    <a:satMod val="135000"/>
                    <a:lumMod val="80000"/>
                  </a:schemeClr>
                  <a:schemeClr val="accent1">
                    <a:satMod val="250000"/>
                    <a:lumMod val="150000"/>
                  </a:schemeClr>
                </a:duotone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  <a:scene3d>
              <a:camera prst="perspectiveFront" fov="3000000"/>
              <a:lightRig rig="threePt" dir="tl"/>
            </a:scene3d>
            <a:sp3d>
              <a:bevelT w="0" h="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blipFill dpi="0" rotWithShape="1">
              <a:blip r:embed="rId15">
                <a:alphaModFix amt="0"/>
                <a:duotone>
                  <a:schemeClr val="accent1">
                    <a:satMod val="135000"/>
                    <a:lumMod val="80000"/>
                  </a:schemeClr>
                  <a:schemeClr val="accent1">
                    <a:satMod val="250000"/>
                    <a:lumMod val="150000"/>
                  </a:schemeClr>
                </a:duotone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  <a:scene3d>
              <a:camera prst="perspectiveFront" fov="3000000"/>
              <a:lightRig rig="threePt" dir="tl"/>
            </a:scene3d>
            <a:sp3d>
              <a:bevelT w="0" h="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blipFill dpi="0" rotWithShape="1">
              <a:blip r:embed="rId15">
                <a:alphaModFix amt="0"/>
                <a:duotone>
                  <a:schemeClr val="accent1">
                    <a:satMod val="135000"/>
                    <a:lumMod val="80000"/>
                  </a:schemeClr>
                  <a:schemeClr val="accent1">
                    <a:satMod val="250000"/>
                    <a:lumMod val="150000"/>
                  </a:schemeClr>
                </a:duotone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  <a:scene3d>
              <a:camera prst="perspectiveFront" fov="3000000"/>
              <a:lightRig rig="threePt" dir="tl"/>
            </a:scene3d>
            <a:sp3d>
              <a:bevelT w="0" h="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blipFill dpi="0" rotWithShape="1">
              <a:blip r:embed="rId15">
                <a:alphaModFix amt="0"/>
                <a:duotone>
                  <a:schemeClr val="accent1">
                    <a:satMod val="135000"/>
                    <a:lumMod val="80000"/>
                  </a:schemeClr>
                  <a:schemeClr val="accent1">
                    <a:satMod val="250000"/>
                    <a:lumMod val="150000"/>
                  </a:schemeClr>
                </a:duotone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  <a:scene3d>
              <a:camera prst="perspectiveFront" fov="3000000"/>
              <a:lightRig rig="threePt" dir="tl"/>
            </a:scene3d>
            <a:sp3d>
              <a:bevelT w="0" h="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blipFill dpi="0" rotWithShape="1">
              <a:blip r:embed="rId15">
                <a:alphaModFix amt="0"/>
                <a:duotone>
                  <a:schemeClr val="accent1">
                    <a:satMod val="135000"/>
                    <a:lumMod val="80000"/>
                  </a:schemeClr>
                  <a:schemeClr val="accent1">
                    <a:satMod val="250000"/>
                    <a:lumMod val="150000"/>
                  </a:schemeClr>
                </a:duotone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  <a:scene3d>
              <a:camera prst="perspectiveFront" fov="3000000"/>
              <a:lightRig rig="threePt" dir="tl"/>
            </a:scene3d>
            <a:sp3d>
              <a:bevelT w="0" h="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blipFill dpi="0" rotWithShape="1">
              <a:blip r:embed="rId15">
                <a:alphaModFix amt="0"/>
                <a:duotone>
                  <a:schemeClr val="accent1">
                    <a:satMod val="135000"/>
                    <a:lumMod val="80000"/>
                  </a:schemeClr>
                  <a:schemeClr val="accent1">
                    <a:satMod val="250000"/>
                    <a:lumMod val="150000"/>
                  </a:schemeClr>
                </a:duotone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  <a:scene3d>
              <a:camera prst="perspectiveFront" fov="3000000"/>
              <a:lightRig rig="threePt" dir="tl"/>
            </a:scene3d>
            <a:sp3d>
              <a:bevelT w="0" h="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blipFill dpi="0" rotWithShape="1">
              <a:blip r:embed="rId15">
                <a:alphaModFix amt="0"/>
                <a:duotone>
                  <a:schemeClr val="accent1">
                    <a:satMod val="135000"/>
                    <a:lumMod val="80000"/>
                  </a:schemeClr>
                  <a:schemeClr val="accent1">
                    <a:satMod val="250000"/>
                    <a:lumMod val="150000"/>
                  </a:schemeClr>
                </a:duotone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  <a:scene3d>
              <a:camera prst="perspectiveFront" fov="3000000"/>
              <a:lightRig rig="threePt" dir="tl"/>
            </a:scene3d>
            <a:sp3d>
              <a:bevelT w="0" h="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blipFill dpi="0" rotWithShape="1">
              <a:blip r:embed="rId15">
                <a:alphaModFix amt="0"/>
                <a:duotone>
                  <a:schemeClr val="accent1">
                    <a:satMod val="135000"/>
                    <a:lumMod val="80000"/>
                  </a:schemeClr>
                  <a:schemeClr val="accent1">
                    <a:satMod val="250000"/>
                    <a:lumMod val="150000"/>
                  </a:schemeClr>
                </a:duotone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  <a:scene3d>
              <a:camera prst="perspectiveFront" fov="3000000"/>
              <a:lightRig rig="threePt" dir="tl"/>
            </a:scene3d>
            <a:sp3d>
              <a:bevelT w="0" h="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blipFill dpi="0" rotWithShape="1">
              <a:blip r:embed="rId15">
                <a:alphaModFix amt="0"/>
                <a:duotone>
                  <a:schemeClr val="accent1">
                    <a:satMod val="135000"/>
                    <a:lumMod val="80000"/>
                  </a:schemeClr>
                  <a:schemeClr val="accent1">
                    <a:satMod val="250000"/>
                    <a:lumMod val="150000"/>
                  </a:schemeClr>
                </a:duotone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  <a:scene3d>
              <a:camera prst="perspectiveFront" fov="3000000"/>
              <a:lightRig rig="threePt" dir="tl"/>
            </a:scene3d>
            <a:sp3d>
              <a:bevelT w="0" h="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 Flawed Peace”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35479"/>
            <a:ext cx="4343399" cy="42367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Read </a:t>
            </a:r>
            <a:r>
              <a:rPr lang="en-US" b="1" dirty="0" smtClean="0">
                <a:solidFill>
                  <a:srgbClr val="0070C0"/>
                </a:solidFill>
              </a:rPr>
              <a:t>pages 858 – 861 </a:t>
            </a:r>
            <a:r>
              <a:rPr lang="en-US" dirty="0" smtClean="0"/>
              <a:t>and examine the “Treaty of Versailles: Major Provisions” chart at the top of page 861.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As you read, </a:t>
            </a:r>
            <a:r>
              <a:rPr lang="en-US" b="1" dirty="0">
                <a:solidFill>
                  <a:srgbClr val="0070C0"/>
                </a:solidFill>
              </a:rPr>
              <a:t>record key ideas </a:t>
            </a:r>
            <a:r>
              <a:rPr lang="en-US" dirty="0" smtClean="0"/>
              <a:t>about the peace conference and the Treaty of Versailles in each  Ticktacktoe box</a:t>
            </a:r>
            <a:endParaRPr lang="en-US" dirty="0"/>
          </a:p>
        </p:txBody>
      </p:sp>
      <p:pic>
        <p:nvPicPr>
          <p:cNvPr id="1026" name="Picture 2" descr="http://images.pictureshunt.com/pics/t/tic_tac_toe-137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05025"/>
            <a:ext cx="3686175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77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Guilt Clause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133601"/>
            <a:ext cx="3902075" cy="3931920"/>
          </a:xfrm>
        </p:spPr>
        <p:txBody>
          <a:bodyPr/>
          <a:lstStyle/>
          <a:p>
            <a:r>
              <a:rPr lang="en-US" dirty="0" smtClean="0"/>
              <a:t>Germany had to admit total responsibility for the war and its outcomes</a:t>
            </a:r>
          </a:p>
          <a:p>
            <a:r>
              <a:rPr lang="en-US" dirty="0" smtClean="0"/>
              <a:t>This left a feeling of bitterness and hatred with the German people</a:t>
            </a:r>
            <a:endParaRPr lang="en-US" dirty="0"/>
          </a:p>
        </p:txBody>
      </p:sp>
      <p:pic>
        <p:nvPicPr>
          <p:cNvPr id="4" name="Picture 3" descr="war gui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1805495"/>
            <a:ext cx="3139821" cy="3845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peace built on quicksand…</a:t>
            </a:r>
            <a:endParaRPr lang="en-US" dirty="0"/>
          </a:p>
        </p:txBody>
      </p:sp>
      <p:pic>
        <p:nvPicPr>
          <p:cNvPr id="4" name="Content Placeholder 3" descr="quicksan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710" r="-10710"/>
          <a:stretch>
            <a:fillRect/>
          </a:stretch>
        </p:blipFill>
        <p:spPr>
          <a:xfrm>
            <a:off x="228600" y="1828800"/>
            <a:ext cx="8372078" cy="4481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World War I</a:t>
            </a:r>
            <a:br>
              <a:rPr lang="en-US" dirty="0" smtClean="0"/>
            </a:br>
            <a:r>
              <a:rPr lang="en-US" dirty="0" smtClean="0"/>
              <a:t>1914-1919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Allied Powers: (Entente)</a:t>
            </a:r>
          </a:p>
          <a:p>
            <a:pPr marL="457200" indent="-457200">
              <a:buAutoNum type="arabicPeriod"/>
            </a:pPr>
            <a:r>
              <a:rPr lang="en-US" dirty="0" smtClean="0"/>
              <a:t>Great Britain</a:t>
            </a:r>
          </a:p>
          <a:p>
            <a:pPr marL="457200" indent="-457200">
              <a:buAutoNum type="arabicPeriod"/>
            </a:pPr>
            <a:r>
              <a:rPr lang="en-US" dirty="0" smtClean="0"/>
              <a:t>France</a:t>
            </a:r>
          </a:p>
          <a:p>
            <a:pPr marL="457200" indent="-457200">
              <a:buAutoNum type="arabicPeriod"/>
            </a:pPr>
            <a:r>
              <a:rPr lang="en-US" dirty="0" smtClean="0"/>
              <a:t>Russia (1914-1917)</a:t>
            </a:r>
          </a:p>
          <a:p>
            <a:pPr marL="457200" indent="-457200">
              <a:buAutoNum type="arabicPeriod"/>
            </a:pPr>
            <a:r>
              <a:rPr lang="en-US" dirty="0" smtClean="0"/>
              <a:t>USA (1917-1919)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Winners : )	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Central Powers:</a:t>
            </a:r>
          </a:p>
          <a:p>
            <a:r>
              <a:rPr lang="en-US" dirty="0" smtClean="0"/>
              <a:t>1. Austria-Hungary</a:t>
            </a:r>
          </a:p>
          <a:p>
            <a:r>
              <a:rPr lang="en-US" dirty="0" smtClean="0"/>
              <a:t>2. Italy</a:t>
            </a:r>
          </a:p>
          <a:p>
            <a:r>
              <a:rPr lang="en-US" dirty="0" smtClean="0"/>
              <a:t>3. Germany</a:t>
            </a:r>
          </a:p>
          <a:p>
            <a:r>
              <a:rPr lang="en-US" dirty="0" smtClean="0"/>
              <a:t>4. Ottoman Empire (Middle East)</a:t>
            </a:r>
          </a:p>
          <a:p>
            <a:pPr marL="0" indent="0">
              <a:buNone/>
            </a:pPr>
            <a:r>
              <a:rPr lang="en-US" dirty="0" smtClean="0"/>
              <a:t>Losers : (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Fourteen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133601"/>
            <a:ext cx="3902075" cy="39319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U.S. President, Woodrow Wilson</a:t>
            </a:r>
          </a:p>
          <a:p>
            <a:r>
              <a:rPr lang="en-US" dirty="0" smtClean="0"/>
              <a:t>Reduce the world’s militaries</a:t>
            </a:r>
          </a:p>
          <a:p>
            <a:r>
              <a:rPr lang="en-US" dirty="0" smtClean="0"/>
              <a:t>Fairness toward colonial peoples</a:t>
            </a:r>
          </a:p>
          <a:p>
            <a:r>
              <a:rPr lang="en-US" b="1" u="sng" dirty="0" smtClean="0"/>
              <a:t>Self-determination </a:t>
            </a:r>
            <a:r>
              <a:rPr lang="en-US" dirty="0" smtClean="0"/>
              <a:t>= allowing people to decide for themselves how they want to live</a:t>
            </a:r>
            <a:endParaRPr lang="en-US" dirty="0"/>
          </a:p>
        </p:txBody>
      </p:sp>
      <p:pic>
        <p:nvPicPr>
          <p:cNvPr id="5" name="Picture 4" descr="woodrow_wilson_191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41190"/>
            <a:ext cx="3581400" cy="4535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Treaty of Versailles</a:t>
            </a:r>
            <a:br>
              <a:rPr lang="en-US" dirty="0" smtClean="0"/>
            </a:br>
            <a:r>
              <a:rPr lang="en-US" sz="3200" dirty="0" smtClean="0"/>
              <a:t>Paris, 1919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0" y="2051050"/>
            <a:ext cx="3978275" cy="3931920"/>
          </a:xfrm>
        </p:spPr>
        <p:txBody>
          <a:bodyPr/>
          <a:lstStyle/>
          <a:p>
            <a:r>
              <a:rPr lang="en-US" dirty="0" smtClean="0"/>
              <a:t>Outlined the terms of peace</a:t>
            </a:r>
          </a:p>
          <a:p>
            <a:r>
              <a:rPr lang="en-US" dirty="0" smtClean="0"/>
              <a:t>30 nations present</a:t>
            </a:r>
          </a:p>
          <a:p>
            <a:r>
              <a:rPr lang="en-US" dirty="0" smtClean="0"/>
              <a:t>Big 3: Great Britain, France, United States</a:t>
            </a:r>
          </a:p>
          <a:p>
            <a:r>
              <a:rPr lang="en-US" dirty="0" smtClean="0"/>
              <a:t>Written by allies, not central powers</a:t>
            </a:r>
          </a:p>
        </p:txBody>
      </p:sp>
      <p:pic>
        <p:nvPicPr>
          <p:cNvPr id="6" name="Picture 5" descr="Bi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1050"/>
            <a:ext cx="3810000" cy="275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League of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To keep peace among nations</a:t>
            </a:r>
          </a:p>
          <a:p>
            <a:r>
              <a:rPr lang="en-US" dirty="0" smtClean="0"/>
              <a:t>Based in Switzerland</a:t>
            </a:r>
          </a:p>
          <a:p>
            <a:r>
              <a:rPr lang="en-US" dirty="0" smtClean="0"/>
              <a:t>Oral, Economic, and Physical Sanctions</a:t>
            </a:r>
          </a:p>
          <a:p>
            <a:r>
              <a:rPr lang="en-US" dirty="0" smtClean="0"/>
              <a:t>United States refused to join</a:t>
            </a:r>
          </a:p>
          <a:p>
            <a:r>
              <a:rPr lang="en-US" dirty="0" smtClean="0"/>
              <a:t>Russia &amp; Germany prevented from joining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4" y="2133601"/>
            <a:ext cx="7345362" cy="3124199"/>
          </a:xfrm>
        </p:spPr>
        <p:txBody>
          <a:bodyPr>
            <a:normAutofit/>
          </a:bodyPr>
          <a:lstStyle/>
          <a:p>
            <a:r>
              <a:rPr lang="en-US" dirty="0" smtClean="0"/>
              <a:t>Germany had to “repair” Europe</a:t>
            </a:r>
          </a:p>
          <a:p>
            <a:r>
              <a:rPr lang="en-US" dirty="0" smtClean="0"/>
              <a:t>Agreed to pay for 100% of damages caused by the war</a:t>
            </a:r>
          </a:p>
        </p:txBody>
      </p:sp>
      <p:pic>
        <p:nvPicPr>
          <p:cNvPr id="4" name="Picture 3" descr="Verd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301840"/>
            <a:ext cx="4417108" cy="309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Mandate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Germany lost colonial territories</a:t>
            </a:r>
          </a:p>
          <a:p>
            <a:r>
              <a:rPr lang="en-US" dirty="0" smtClean="0"/>
              <a:t>German and Ottoman colonies were assigned to one of the allied powers</a:t>
            </a:r>
          </a:p>
          <a:p>
            <a:r>
              <a:rPr lang="en-US" dirty="0" smtClean="0"/>
              <a:t>Allies had to prepare colonies for freedom</a:t>
            </a:r>
          </a:p>
          <a:p>
            <a:r>
              <a:rPr lang="en-US" dirty="0" smtClean="0"/>
              <a:t>Governance of the colonies was overseen by the League of Nations</a:t>
            </a:r>
          </a:p>
        </p:txBody>
      </p:sp>
      <p:pic>
        <p:nvPicPr>
          <p:cNvPr id="4" name="Picture 3" descr="Mandate Syst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8128000" cy="524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 divided the Middle East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2286000"/>
            <a:ext cx="4057138" cy="314428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French Territory: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1. Syria </a:t>
            </a:r>
            <a:r>
              <a:rPr lang="en-US" dirty="0" smtClean="0"/>
              <a:t>and Lebanon</a:t>
            </a: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British Territory: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dirty="0" smtClean="0"/>
              <a:t>Palestine (Modern day Israel and </a:t>
            </a:r>
            <a:r>
              <a:rPr lang="en-US" dirty="0" smtClean="0"/>
              <a:t>Jordan)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dirty="0" smtClean="0"/>
              <a:t> Iraq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Independent</a:t>
            </a:r>
            <a:r>
              <a:rPr lang="en-US" b="1" dirty="0" smtClean="0"/>
              <a:t>: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dirty="0" smtClean="0"/>
              <a:t>Turkey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dirty="0" smtClean="0"/>
              <a:t>Saudi Arabia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dirty="0" smtClean="0"/>
              <a:t>Iran</a:t>
            </a:r>
          </a:p>
        </p:txBody>
      </p:sp>
    </p:spTree>
    <p:extLst>
      <p:ext uri="{BB962C8B-B14F-4D97-AF65-F5344CB8AC3E}">
        <p14:creationId xmlns:p14="http://schemas.microsoft.com/office/powerpoint/2010/main" val="42527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6702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Demilitarization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153400" cy="4481513"/>
          </a:xfrm>
        </p:spPr>
        <p:txBody>
          <a:bodyPr/>
          <a:lstStyle/>
          <a:p>
            <a:r>
              <a:rPr lang="en-US" dirty="0" smtClean="0"/>
              <a:t>Germany had to </a:t>
            </a:r>
            <a:r>
              <a:rPr lang="en-US" b="1" u="sng" dirty="0" smtClean="0"/>
              <a:t>demilitarize</a:t>
            </a:r>
            <a:r>
              <a:rPr lang="en-US" dirty="0" smtClean="0"/>
              <a:t> (remove all military forces from conquered territory)</a:t>
            </a:r>
            <a:endParaRPr lang="en-US" dirty="0"/>
          </a:p>
        </p:txBody>
      </p:sp>
      <p:pic>
        <p:nvPicPr>
          <p:cNvPr id="4" name="Picture 3" descr="Germany 19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05000"/>
            <a:ext cx="6083771" cy="4608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RespondGraphMaster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640</TotalTime>
  <Words>319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Brush Script MT</vt:lpstr>
      <vt:lpstr>Calibri</vt:lpstr>
      <vt:lpstr>Calisto MT</vt:lpstr>
      <vt:lpstr>Capital</vt:lpstr>
      <vt:lpstr>iRespondGraphMaster</vt:lpstr>
      <vt:lpstr>“A Flawed Peace”</vt:lpstr>
      <vt:lpstr>World War I 1914-1919</vt:lpstr>
      <vt:lpstr>Fourteen Points</vt:lpstr>
      <vt:lpstr>Treaty of Versailles Paris, 1919</vt:lpstr>
      <vt:lpstr>League of Nations</vt:lpstr>
      <vt:lpstr>Reparations</vt:lpstr>
      <vt:lpstr>The Mandate System</vt:lpstr>
      <vt:lpstr>Europe divided the Middle East</vt:lpstr>
      <vt:lpstr>Demilitarization</vt:lpstr>
      <vt:lpstr>War Guilt Clause</vt:lpstr>
      <vt:lpstr>A peace built on quicksand…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Treaty of Versailles</dc:title>
  <dc:creator>Site License</dc:creator>
  <cp:lastModifiedBy>Gwendolyn Brent</cp:lastModifiedBy>
  <cp:revision>16</cp:revision>
  <cp:lastPrinted>2016-11-16T19:02:29Z</cp:lastPrinted>
  <dcterms:created xsi:type="dcterms:W3CDTF">2011-11-01T11:58:59Z</dcterms:created>
  <dcterms:modified xsi:type="dcterms:W3CDTF">2016-11-16T19:49:27Z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